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7" r:id="rId2"/>
    <p:sldId id="258" r:id="rId3"/>
    <p:sldId id="383" r:id="rId4"/>
    <p:sldId id="382" r:id="rId5"/>
    <p:sldId id="259" r:id="rId6"/>
    <p:sldId id="260" r:id="rId7"/>
    <p:sldId id="261" r:id="rId8"/>
    <p:sldId id="262" r:id="rId9"/>
    <p:sldId id="263" r:id="rId10"/>
    <p:sldId id="384" r:id="rId11"/>
    <p:sldId id="316" r:id="rId12"/>
    <p:sldId id="317" r:id="rId13"/>
    <p:sldId id="324" r:id="rId14"/>
    <p:sldId id="32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25" r:id="rId37"/>
    <p:sldId id="386" r:id="rId38"/>
    <p:sldId id="273" r:id="rId39"/>
    <p:sldId id="385" r:id="rId40"/>
    <p:sldId id="274" r:id="rId41"/>
    <p:sldId id="339" r:id="rId42"/>
    <p:sldId id="338" r:id="rId43"/>
    <p:sldId id="276" r:id="rId44"/>
    <p:sldId id="275" r:id="rId45"/>
    <p:sldId id="278" r:id="rId46"/>
    <p:sldId id="277" r:id="rId47"/>
    <p:sldId id="279" r:id="rId48"/>
    <p:sldId id="341" r:id="rId49"/>
    <p:sldId id="280" r:id="rId50"/>
    <p:sldId id="340" r:id="rId51"/>
    <p:sldId id="285" r:id="rId52"/>
    <p:sldId id="342" r:id="rId53"/>
    <p:sldId id="283" r:id="rId54"/>
    <p:sldId id="284" r:id="rId55"/>
    <p:sldId id="281" r:id="rId56"/>
    <p:sldId id="286" r:id="rId57"/>
    <p:sldId id="345" r:id="rId58"/>
    <p:sldId id="346" r:id="rId59"/>
    <p:sldId id="347" r:id="rId60"/>
    <p:sldId id="287" r:id="rId61"/>
    <p:sldId id="288" r:id="rId62"/>
    <p:sldId id="348" r:id="rId63"/>
    <p:sldId id="282" r:id="rId64"/>
    <p:sldId id="343" r:id="rId65"/>
    <p:sldId id="349" r:id="rId66"/>
    <p:sldId id="289" r:id="rId67"/>
    <p:sldId id="290" r:id="rId68"/>
    <p:sldId id="351" r:id="rId69"/>
    <p:sldId id="352" r:id="rId70"/>
    <p:sldId id="353" r:id="rId71"/>
    <p:sldId id="354" r:id="rId72"/>
    <p:sldId id="355" r:id="rId73"/>
    <p:sldId id="356" r:id="rId74"/>
    <p:sldId id="357" r:id="rId75"/>
    <p:sldId id="350" r:id="rId76"/>
    <p:sldId id="358" r:id="rId77"/>
    <p:sldId id="359" r:id="rId78"/>
    <p:sldId id="360" r:id="rId79"/>
    <p:sldId id="361" r:id="rId80"/>
    <p:sldId id="362" r:id="rId81"/>
    <p:sldId id="291" r:id="rId82"/>
    <p:sldId id="363" r:id="rId83"/>
    <p:sldId id="364" r:id="rId84"/>
    <p:sldId id="365" r:id="rId85"/>
    <p:sldId id="366" r:id="rId86"/>
    <p:sldId id="367" r:id="rId87"/>
    <p:sldId id="368" r:id="rId88"/>
    <p:sldId id="369" r:id="rId89"/>
    <p:sldId id="370" r:id="rId90"/>
    <p:sldId id="371" r:id="rId91"/>
    <p:sldId id="372" r:id="rId92"/>
    <p:sldId id="373" r:id="rId93"/>
    <p:sldId id="374" r:id="rId94"/>
    <p:sldId id="375" r:id="rId95"/>
    <p:sldId id="376" r:id="rId96"/>
    <p:sldId id="377" r:id="rId97"/>
    <p:sldId id="378" r:id="rId98"/>
    <p:sldId id="379" r:id="rId99"/>
    <p:sldId id="380" r:id="rId100"/>
    <p:sldId id="381" r:id="rId10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30D52-E956-4361-B660-3CFCAC02E62C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54DBB-4CB3-4CE6-B6E5-4314C815E4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821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2B1C261-073D-4674-1442-1E66F2A3BC7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2CFFB1F-CAFC-2942-A413-C39E14AF36F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E44DD9-ECF8-4949-A832-34FF7985D944}" type="slidenum">
              <a:rPr lang="en-US" altLang="pt-BR"/>
              <a:pPr/>
              <a:t>1</a:t>
            </a:fld>
            <a:endParaRPr lang="en-US" altLang="pt-BR"/>
          </a:p>
        </p:txBody>
      </p:sp>
      <p:sp>
        <p:nvSpPr>
          <p:cNvPr id="38913" name="Rectangle 1">
            <a:extLst>
              <a:ext uri="{FF2B5EF4-FFF2-40B4-BE49-F238E27FC236}">
                <a16:creationId xmlns:a16="http://schemas.microsoft.com/office/drawing/2014/main" id="{8AC19289-1C85-F745-54AA-1FDF1CFCA37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14ACF6F8-9C8B-0E78-9EF9-C3FA5372C8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7F3F90A7-5857-534C-050E-586D6C8F6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82CA6CF-DD98-4B55-B2A2-E280D3ABBD63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1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C216157-9CA1-B0DB-D663-CA1FF69B501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E022319A-FB6D-EB3A-036A-85AFFBC55F9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C60AA02-F865-4A7D-B0FC-359CA10E628D}" type="slidenum">
              <a:rPr lang="en-US" altLang="pt-BR"/>
              <a:pPr/>
              <a:t>15</a:t>
            </a:fld>
            <a:endParaRPr lang="en-US" altLang="pt-BR"/>
          </a:p>
        </p:txBody>
      </p:sp>
      <p:sp>
        <p:nvSpPr>
          <p:cNvPr id="46081" name="Rectangle 1">
            <a:extLst>
              <a:ext uri="{FF2B5EF4-FFF2-40B4-BE49-F238E27FC236}">
                <a16:creationId xmlns:a16="http://schemas.microsoft.com/office/drawing/2014/main" id="{0C64CFBC-836B-F48E-7F66-72928E4F52F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824604FE-65AB-A1D1-BD8C-AF0C0C002C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692AFA14-C6F0-CA0E-C780-3A3A82EC2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7CE078D-77D6-46C9-B3B8-2C22963B91F1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15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8B9D51F-F78F-08F2-708A-83EAC59D60FB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B2CDB3C-1B3E-EB8A-C46A-EF302CC99EE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F3395FC-E71D-4587-B777-B2448C1B5F00}" type="slidenum">
              <a:rPr lang="en-US" altLang="pt-BR"/>
              <a:pPr/>
              <a:t>16</a:t>
            </a:fld>
            <a:endParaRPr lang="en-US" altLang="pt-BR"/>
          </a:p>
        </p:txBody>
      </p:sp>
      <p:sp>
        <p:nvSpPr>
          <p:cNvPr id="47105" name="Rectangle 1">
            <a:extLst>
              <a:ext uri="{FF2B5EF4-FFF2-40B4-BE49-F238E27FC236}">
                <a16:creationId xmlns:a16="http://schemas.microsoft.com/office/drawing/2014/main" id="{64758B94-F079-F96F-A192-A84737E73FE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7D965D79-3F0D-4CAB-91F7-BA3F60166B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47107" name="Text Box 3">
            <a:extLst>
              <a:ext uri="{FF2B5EF4-FFF2-40B4-BE49-F238E27FC236}">
                <a16:creationId xmlns:a16="http://schemas.microsoft.com/office/drawing/2014/main" id="{4C1A0726-15A6-DCB3-16C3-792EC8EB7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3E4755C-A0C9-49C4-A6B1-7CB5276DF5A4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16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D782005-6B68-4A44-160F-120AC3DD350F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00B393CA-DC71-DFFE-B8F4-E55A5D0E65F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A4D1A-458D-4756-B80A-967329D45440}" type="slidenum">
              <a:rPr lang="en-US" altLang="pt-BR"/>
              <a:pPr/>
              <a:t>17</a:t>
            </a:fld>
            <a:endParaRPr lang="en-US" altLang="pt-BR"/>
          </a:p>
        </p:txBody>
      </p:sp>
      <p:sp>
        <p:nvSpPr>
          <p:cNvPr id="48129" name="Rectangle 1">
            <a:extLst>
              <a:ext uri="{FF2B5EF4-FFF2-40B4-BE49-F238E27FC236}">
                <a16:creationId xmlns:a16="http://schemas.microsoft.com/office/drawing/2014/main" id="{0ACBDDAE-6284-5EAA-610B-0CD408FD100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3ACC6F29-DE01-A088-57D9-EE21318D8BF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B306976-CA92-4A6D-2808-CFB626E9508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F29FEA2E-A044-9881-9996-851BC0E8C98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B5D5EEA-8127-4678-9141-A37D3CCF6D6D}" type="slidenum">
              <a:rPr lang="en-US" altLang="pt-BR"/>
              <a:pPr/>
              <a:t>18</a:t>
            </a:fld>
            <a:endParaRPr lang="en-US" altLang="pt-BR"/>
          </a:p>
        </p:txBody>
      </p:sp>
      <p:sp>
        <p:nvSpPr>
          <p:cNvPr id="49153" name="Rectangle 1">
            <a:extLst>
              <a:ext uri="{FF2B5EF4-FFF2-40B4-BE49-F238E27FC236}">
                <a16:creationId xmlns:a16="http://schemas.microsoft.com/office/drawing/2014/main" id="{5B119B6C-4155-F1CD-E514-E8BA9F2E5E8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87A80213-8399-B0B4-EF87-3C6DE39DF7D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E55F520-AEDE-4748-3DCE-EFB49F37F710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B3CDD98B-709E-741D-5BB7-110D85C0753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51C2BD-41D7-4880-8989-DD9D3BFAA5C1}" type="slidenum">
              <a:rPr lang="en-US" altLang="pt-BR"/>
              <a:pPr/>
              <a:t>19</a:t>
            </a:fld>
            <a:endParaRPr lang="en-US" altLang="pt-BR"/>
          </a:p>
        </p:txBody>
      </p:sp>
      <p:sp>
        <p:nvSpPr>
          <p:cNvPr id="50177" name="Rectangle 1">
            <a:extLst>
              <a:ext uri="{FF2B5EF4-FFF2-40B4-BE49-F238E27FC236}">
                <a16:creationId xmlns:a16="http://schemas.microsoft.com/office/drawing/2014/main" id="{EE97316E-3BAF-D1C6-BD3C-47CF6DABA37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B9B0FB89-8D47-F69C-16F2-6E9C500A5EA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A3F3277-5E1B-1444-4FEE-F32DE147BDDA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9895A94B-E4F3-3EB1-C9BE-DF743367980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2583F20-ED09-4AAD-85C9-45ABD6E00461}" type="slidenum">
              <a:rPr lang="en-US" altLang="pt-BR"/>
              <a:pPr/>
              <a:t>20</a:t>
            </a:fld>
            <a:endParaRPr lang="en-US" altLang="pt-BR"/>
          </a:p>
        </p:txBody>
      </p:sp>
      <p:sp>
        <p:nvSpPr>
          <p:cNvPr id="51201" name="Rectangle 1">
            <a:extLst>
              <a:ext uri="{FF2B5EF4-FFF2-40B4-BE49-F238E27FC236}">
                <a16:creationId xmlns:a16="http://schemas.microsoft.com/office/drawing/2014/main" id="{7B5BBBCD-DB94-34ED-5B28-0A0B51F4544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0C8DD327-53D9-63D1-71E2-AF1CF0CB86D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1EE5076-FB1C-9E9E-1AEC-5EC27F84528F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73CA0152-1CEA-7964-D5AC-AB3AEFF79DA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56C33B-A48B-421F-951A-0EEA318E8DC6}" type="slidenum">
              <a:rPr lang="en-US" altLang="pt-BR"/>
              <a:pPr/>
              <a:t>21</a:t>
            </a:fld>
            <a:endParaRPr lang="en-US" altLang="pt-BR"/>
          </a:p>
        </p:txBody>
      </p:sp>
      <p:sp>
        <p:nvSpPr>
          <p:cNvPr id="52225" name="Rectangle 1">
            <a:extLst>
              <a:ext uri="{FF2B5EF4-FFF2-40B4-BE49-F238E27FC236}">
                <a16:creationId xmlns:a16="http://schemas.microsoft.com/office/drawing/2014/main" id="{395A4FF4-A7A8-33FC-508F-FF0294145D2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2011BFA8-685B-16C5-8DAA-05D6A739F7C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BEF9D99-F75B-95AB-DC92-3E4342CCAE60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73B39AC2-41BC-A328-4E13-F0206B5563E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55BE51C-89D8-44D2-947C-EB8D097F7904}" type="slidenum">
              <a:rPr lang="en-US" altLang="pt-BR"/>
              <a:pPr/>
              <a:t>22</a:t>
            </a:fld>
            <a:endParaRPr lang="en-US" altLang="pt-BR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0FA11523-95C3-87E4-44A8-AE3734D49E2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61CEB915-B508-D4A0-E042-F000EFBD4F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B141FB6-8681-089C-2086-FD0B2693D69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80EB49E-4FAB-6903-79B5-6BC57C3ABB5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B3F144-2B71-4A61-8369-711126DD5052}" type="slidenum">
              <a:rPr lang="en-US" altLang="pt-BR"/>
              <a:pPr/>
              <a:t>23</a:t>
            </a:fld>
            <a:endParaRPr lang="en-US" altLang="pt-BR"/>
          </a:p>
        </p:txBody>
      </p:sp>
      <p:sp>
        <p:nvSpPr>
          <p:cNvPr id="54273" name="Rectangle 1">
            <a:extLst>
              <a:ext uri="{FF2B5EF4-FFF2-40B4-BE49-F238E27FC236}">
                <a16:creationId xmlns:a16="http://schemas.microsoft.com/office/drawing/2014/main" id="{1A1C4732-5302-88FD-25F7-9249295A8D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DBE44611-E998-7269-0090-7BEB93439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CA4D7D89-91EA-0D1B-CBB2-038CF58BB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4A8D254-7925-438D-A647-E3AF855F3763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23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B141FB6-8681-089C-2086-FD0B2693D69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80EB49E-4FAB-6903-79B5-6BC57C3ABB5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B3F144-2B71-4A61-8369-711126DD5052}" type="slidenum">
              <a:rPr lang="en-US" altLang="pt-BR"/>
              <a:pPr/>
              <a:t>24</a:t>
            </a:fld>
            <a:endParaRPr lang="en-US" altLang="pt-BR"/>
          </a:p>
        </p:txBody>
      </p:sp>
      <p:sp>
        <p:nvSpPr>
          <p:cNvPr id="54273" name="Rectangle 1">
            <a:extLst>
              <a:ext uri="{FF2B5EF4-FFF2-40B4-BE49-F238E27FC236}">
                <a16:creationId xmlns:a16="http://schemas.microsoft.com/office/drawing/2014/main" id="{1A1C4732-5302-88FD-25F7-9249295A8D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DBE44611-E998-7269-0090-7BEB93439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CA4D7D89-91EA-0D1B-CBB2-038CF58BB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4A8D254-7925-438D-A647-E3AF855F3763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24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884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EE10AB5-493E-2A35-F0E4-1473D0876CEB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AF00467B-D50C-4FB5-A091-05D10B23A1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E9A6F7-EAA0-497F-903E-CE4BF61BD2BB}" type="slidenum">
              <a:rPr lang="en-US" altLang="pt-BR"/>
              <a:pPr/>
              <a:t>2</a:t>
            </a:fld>
            <a:endParaRPr lang="en-US" altLang="pt-BR"/>
          </a:p>
        </p:txBody>
      </p:sp>
      <p:sp>
        <p:nvSpPr>
          <p:cNvPr id="39937" name="Rectangle 1">
            <a:extLst>
              <a:ext uri="{FF2B5EF4-FFF2-40B4-BE49-F238E27FC236}">
                <a16:creationId xmlns:a16="http://schemas.microsoft.com/office/drawing/2014/main" id="{5CA5A6A6-7DE9-B098-255F-90D5A30227E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AD5AFB26-7CF4-2F6B-EE7E-EDD4FC849CF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39939" name="Text Box 3">
            <a:extLst>
              <a:ext uri="{FF2B5EF4-FFF2-40B4-BE49-F238E27FC236}">
                <a16:creationId xmlns:a16="http://schemas.microsoft.com/office/drawing/2014/main" id="{454FC2C5-0304-86AF-9FC6-34C266F56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59E3B93-B561-4273-B06B-8CC40FBC71F8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2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B141FB6-8681-089C-2086-FD0B2693D69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80EB49E-4FAB-6903-79B5-6BC57C3ABB5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B3F144-2B71-4A61-8369-711126DD5052}" type="slidenum">
              <a:rPr lang="en-US" altLang="pt-BR"/>
              <a:pPr/>
              <a:t>25</a:t>
            </a:fld>
            <a:endParaRPr lang="en-US" altLang="pt-BR"/>
          </a:p>
        </p:txBody>
      </p:sp>
      <p:sp>
        <p:nvSpPr>
          <p:cNvPr id="54273" name="Rectangle 1">
            <a:extLst>
              <a:ext uri="{FF2B5EF4-FFF2-40B4-BE49-F238E27FC236}">
                <a16:creationId xmlns:a16="http://schemas.microsoft.com/office/drawing/2014/main" id="{1A1C4732-5302-88FD-25F7-9249295A8D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DBE44611-E998-7269-0090-7BEB93439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CA4D7D89-91EA-0D1B-CBB2-038CF58BB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4A8D254-7925-438D-A647-E3AF855F3763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25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921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B141FB6-8681-089C-2086-FD0B2693D69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80EB49E-4FAB-6903-79B5-6BC57C3ABB5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B3F144-2B71-4A61-8369-711126DD5052}" type="slidenum">
              <a:rPr lang="en-US" altLang="pt-BR"/>
              <a:pPr/>
              <a:t>26</a:t>
            </a:fld>
            <a:endParaRPr lang="en-US" altLang="pt-BR"/>
          </a:p>
        </p:txBody>
      </p:sp>
      <p:sp>
        <p:nvSpPr>
          <p:cNvPr id="54273" name="Rectangle 1">
            <a:extLst>
              <a:ext uri="{FF2B5EF4-FFF2-40B4-BE49-F238E27FC236}">
                <a16:creationId xmlns:a16="http://schemas.microsoft.com/office/drawing/2014/main" id="{1A1C4732-5302-88FD-25F7-9249295A8D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DBE44611-E998-7269-0090-7BEB93439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CA4D7D89-91EA-0D1B-CBB2-038CF58BB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4A8D254-7925-438D-A647-E3AF855F3763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26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964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B141FB6-8681-089C-2086-FD0B2693D69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80EB49E-4FAB-6903-79B5-6BC57C3ABB5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B3F144-2B71-4A61-8369-711126DD5052}" type="slidenum">
              <a:rPr lang="en-US" altLang="pt-BR"/>
              <a:pPr/>
              <a:t>27</a:t>
            </a:fld>
            <a:endParaRPr lang="en-US" altLang="pt-BR"/>
          </a:p>
        </p:txBody>
      </p:sp>
      <p:sp>
        <p:nvSpPr>
          <p:cNvPr id="54273" name="Rectangle 1">
            <a:extLst>
              <a:ext uri="{FF2B5EF4-FFF2-40B4-BE49-F238E27FC236}">
                <a16:creationId xmlns:a16="http://schemas.microsoft.com/office/drawing/2014/main" id="{1A1C4732-5302-88FD-25F7-9249295A8D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DBE44611-E998-7269-0090-7BEB93439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CA4D7D89-91EA-0D1B-CBB2-038CF58BB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4A8D254-7925-438D-A647-E3AF855F3763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27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294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B141FB6-8681-089C-2086-FD0B2693D69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80EB49E-4FAB-6903-79B5-6BC57C3ABB5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B3F144-2B71-4A61-8369-711126DD5052}" type="slidenum">
              <a:rPr lang="en-US" altLang="pt-BR"/>
              <a:pPr/>
              <a:t>28</a:t>
            </a:fld>
            <a:endParaRPr lang="en-US" altLang="pt-BR"/>
          </a:p>
        </p:txBody>
      </p:sp>
      <p:sp>
        <p:nvSpPr>
          <p:cNvPr id="54273" name="Rectangle 1">
            <a:extLst>
              <a:ext uri="{FF2B5EF4-FFF2-40B4-BE49-F238E27FC236}">
                <a16:creationId xmlns:a16="http://schemas.microsoft.com/office/drawing/2014/main" id="{1A1C4732-5302-88FD-25F7-9249295A8D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DBE44611-E998-7269-0090-7BEB93439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CA4D7D89-91EA-0D1B-CBB2-038CF58BB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4A8D254-7925-438D-A647-E3AF855F3763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28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838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B141FB6-8681-089C-2086-FD0B2693D69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80EB49E-4FAB-6903-79B5-6BC57C3ABB5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B3F144-2B71-4A61-8369-711126DD5052}" type="slidenum">
              <a:rPr lang="en-US" altLang="pt-BR"/>
              <a:pPr/>
              <a:t>29</a:t>
            </a:fld>
            <a:endParaRPr lang="en-US" altLang="pt-BR"/>
          </a:p>
        </p:txBody>
      </p:sp>
      <p:sp>
        <p:nvSpPr>
          <p:cNvPr id="54273" name="Rectangle 1">
            <a:extLst>
              <a:ext uri="{FF2B5EF4-FFF2-40B4-BE49-F238E27FC236}">
                <a16:creationId xmlns:a16="http://schemas.microsoft.com/office/drawing/2014/main" id="{1A1C4732-5302-88FD-25F7-9249295A8D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DBE44611-E998-7269-0090-7BEB93439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CA4D7D89-91EA-0D1B-CBB2-038CF58BB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4A8D254-7925-438D-A647-E3AF855F3763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29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946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B141FB6-8681-089C-2086-FD0B2693D69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80EB49E-4FAB-6903-79B5-6BC57C3ABB5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B3F144-2B71-4A61-8369-711126DD5052}" type="slidenum">
              <a:rPr lang="en-US" altLang="pt-BR"/>
              <a:pPr/>
              <a:t>30</a:t>
            </a:fld>
            <a:endParaRPr lang="en-US" altLang="pt-BR"/>
          </a:p>
        </p:txBody>
      </p:sp>
      <p:sp>
        <p:nvSpPr>
          <p:cNvPr id="54273" name="Rectangle 1">
            <a:extLst>
              <a:ext uri="{FF2B5EF4-FFF2-40B4-BE49-F238E27FC236}">
                <a16:creationId xmlns:a16="http://schemas.microsoft.com/office/drawing/2014/main" id="{1A1C4732-5302-88FD-25F7-9249295A8D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DBE44611-E998-7269-0090-7BEB93439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CA4D7D89-91EA-0D1B-CBB2-038CF58BB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4A8D254-7925-438D-A647-E3AF855F3763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30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1949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B141FB6-8681-089C-2086-FD0B2693D69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80EB49E-4FAB-6903-79B5-6BC57C3ABB5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B3F144-2B71-4A61-8369-711126DD5052}" type="slidenum">
              <a:rPr lang="en-US" altLang="pt-BR"/>
              <a:pPr/>
              <a:t>31</a:t>
            </a:fld>
            <a:endParaRPr lang="en-US" altLang="pt-BR"/>
          </a:p>
        </p:txBody>
      </p:sp>
      <p:sp>
        <p:nvSpPr>
          <p:cNvPr id="54273" name="Rectangle 1">
            <a:extLst>
              <a:ext uri="{FF2B5EF4-FFF2-40B4-BE49-F238E27FC236}">
                <a16:creationId xmlns:a16="http://schemas.microsoft.com/office/drawing/2014/main" id="{1A1C4732-5302-88FD-25F7-9249295A8D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DBE44611-E998-7269-0090-7BEB93439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CA4D7D89-91EA-0D1B-CBB2-038CF58BB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4A8D254-7925-438D-A647-E3AF855F3763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31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7497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B141FB6-8681-089C-2086-FD0B2693D69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80EB49E-4FAB-6903-79B5-6BC57C3ABB5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B3F144-2B71-4A61-8369-711126DD5052}" type="slidenum">
              <a:rPr lang="en-US" altLang="pt-BR"/>
              <a:pPr/>
              <a:t>32</a:t>
            </a:fld>
            <a:endParaRPr lang="en-US" altLang="pt-BR"/>
          </a:p>
        </p:txBody>
      </p:sp>
      <p:sp>
        <p:nvSpPr>
          <p:cNvPr id="54273" name="Rectangle 1">
            <a:extLst>
              <a:ext uri="{FF2B5EF4-FFF2-40B4-BE49-F238E27FC236}">
                <a16:creationId xmlns:a16="http://schemas.microsoft.com/office/drawing/2014/main" id="{1A1C4732-5302-88FD-25F7-9249295A8D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DBE44611-E998-7269-0090-7BEB93439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CA4D7D89-91EA-0D1B-CBB2-038CF58BB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4A8D254-7925-438D-A647-E3AF855F3763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32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767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B141FB6-8681-089C-2086-FD0B2693D69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80EB49E-4FAB-6903-79B5-6BC57C3ABB5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B3F144-2B71-4A61-8369-711126DD5052}" type="slidenum">
              <a:rPr lang="en-US" altLang="pt-BR"/>
              <a:pPr/>
              <a:t>33</a:t>
            </a:fld>
            <a:endParaRPr lang="en-US" altLang="pt-BR"/>
          </a:p>
        </p:txBody>
      </p:sp>
      <p:sp>
        <p:nvSpPr>
          <p:cNvPr id="54273" name="Rectangle 1">
            <a:extLst>
              <a:ext uri="{FF2B5EF4-FFF2-40B4-BE49-F238E27FC236}">
                <a16:creationId xmlns:a16="http://schemas.microsoft.com/office/drawing/2014/main" id="{1A1C4732-5302-88FD-25F7-9249295A8D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DBE44611-E998-7269-0090-7BEB93439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CA4D7D89-91EA-0D1B-CBB2-038CF58BB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4A8D254-7925-438D-A647-E3AF855F3763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33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457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B141FB6-8681-089C-2086-FD0B2693D69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80EB49E-4FAB-6903-79B5-6BC57C3ABB5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B3F144-2B71-4A61-8369-711126DD5052}" type="slidenum">
              <a:rPr lang="en-US" altLang="pt-BR"/>
              <a:pPr/>
              <a:t>34</a:t>
            </a:fld>
            <a:endParaRPr lang="en-US" altLang="pt-BR"/>
          </a:p>
        </p:txBody>
      </p:sp>
      <p:sp>
        <p:nvSpPr>
          <p:cNvPr id="54273" name="Rectangle 1">
            <a:extLst>
              <a:ext uri="{FF2B5EF4-FFF2-40B4-BE49-F238E27FC236}">
                <a16:creationId xmlns:a16="http://schemas.microsoft.com/office/drawing/2014/main" id="{1A1C4732-5302-88FD-25F7-9249295A8D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DBE44611-E998-7269-0090-7BEB93439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CA4D7D89-91EA-0D1B-CBB2-038CF58BB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4A8D254-7925-438D-A647-E3AF855F3763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34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311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EE10AB5-493E-2A35-F0E4-1473D0876CEB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AF00467B-D50C-4FB5-A091-05D10B23A1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E9A6F7-EAA0-497F-903E-CE4BF61BD2BB}" type="slidenum">
              <a:rPr lang="en-US" altLang="pt-BR"/>
              <a:pPr/>
              <a:t>3</a:t>
            </a:fld>
            <a:endParaRPr lang="en-US" altLang="pt-BR"/>
          </a:p>
        </p:txBody>
      </p:sp>
      <p:sp>
        <p:nvSpPr>
          <p:cNvPr id="39937" name="Rectangle 1">
            <a:extLst>
              <a:ext uri="{FF2B5EF4-FFF2-40B4-BE49-F238E27FC236}">
                <a16:creationId xmlns:a16="http://schemas.microsoft.com/office/drawing/2014/main" id="{5CA5A6A6-7DE9-B098-255F-90D5A30227E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AD5AFB26-7CF4-2F6B-EE7E-EDD4FC849CF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39939" name="Text Box 3">
            <a:extLst>
              <a:ext uri="{FF2B5EF4-FFF2-40B4-BE49-F238E27FC236}">
                <a16:creationId xmlns:a16="http://schemas.microsoft.com/office/drawing/2014/main" id="{454FC2C5-0304-86AF-9FC6-34C266F56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59E3B93-B561-4273-B06B-8CC40FBC71F8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3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5240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B141FB6-8681-089C-2086-FD0B2693D69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80EB49E-4FAB-6903-79B5-6BC57C3ABB5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B3F144-2B71-4A61-8369-711126DD5052}" type="slidenum">
              <a:rPr lang="en-US" altLang="pt-BR"/>
              <a:pPr/>
              <a:t>35</a:t>
            </a:fld>
            <a:endParaRPr lang="en-US" altLang="pt-BR"/>
          </a:p>
        </p:txBody>
      </p:sp>
      <p:sp>
        <p:nvSpPr>
          <p:cNvPr id="54273" name="Rectangle 1">
            <a:extLst>
              <a:ext uri="{FF2B5EF4-FFF2-40B4-BE49-F238E27FC236}">
                <a16:creationId xmlns:a16="http://schemas.microsoft.com/office/drawing/2014/main" id="{1A1C4732-5302-88FD-25F7-9249295A8D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DBE44611-E998-7269-0090-7BEB93439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CA4D7D89-91EA-0D1B-CBB2-038CF58BB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4A8D254-7925-438D-A647-E3AF855F3763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35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734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B141FB6-8681-089C-2086-FD0B2693D69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80EB49E-4FAB-6903-79B5-6BC57C3ABB5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B3F144-2B71-4A61-8369-711126DD5052}" type="slidenum">
              <a:rPr lang="en-US" altLang="pt-BR"/>
              <a:pPr/>
              <a:t>36</a:t>
            </a:fld>
            <a:endParaRPr lang="en-US" altLang="pt-BR"/>
          </a:p>
        </p:txBody>
      </p:sp>
      <p:sp>
        <p:nvSpPr>
          <p:cNvPr id="54273" name="Rectangle 1">
            <a:extLst>
              <a:ext uri="{FF2B5EF4-FFF2-40B4-BE49-F238E27FC236}">
                <a16:creationId xmlns:a16="http://schemas.microsoft.com/office/drawing/2014/main" id="{1A1C4732-5302-88FD-25F7-9249295A8D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DBE44611-E998-7269-0090-7BEB93439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CA4D7D89-91EA-0D1B-CBB2-038CF58BB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4A8D254-7925-438D-A647-E3AF855F3763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36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1297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B141FB6-8681-089C-2086-FD0B2693D69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80EB49E-4FAB-6903-79B5-6BC57C3ABB5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B3F144-2B71-4A61-8369-711126DD5052}" type="slidenum">
              <a:rPr lang="en-US" altLang="pt-BR"/>
              <a:pPr/>
              <a:t>37</a:t>
            </a:fld>
            <a:endParaRPr lang="en-US" altLang="pt-BR"/>
          </a:p>
        </p:txBody>
      </p:sp>
      <p:sp>
        <p:nvSpPr>
          <p:cNvPr id="54273" name="Rectangle 1">
            <a:extLst>
              <a:ext uri="{FF2B5EF4-FFF2-40B4-BE49-F238E27FC236}">
                <a16:creationId xmlns:a16="http://schemas.microsoft.com/office/drawing/2014/main" id="{1A1C4732-5302-88FD-25F7-9249295A8D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DBE44611-E998-7269-0090-7BEB93439B5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54275" name="Text Box 3">
            <a:extLst>
              <a:ext uri="{FF2B5EF4-FFF2-40B4-BE49-F238E27FC236}">
                <a16:creationId xmlns:a16="http://schemas.microsoft.com/office/drawing/2014/main" id="{CA4D7D89-91EA-0D1B-CBB2-038CF58BB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4A8D254-7925-438D-A647-E3AF855F3763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37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8958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3F79F1D-B06E-61F8-53F8-EA0250435AF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4E701BE-3A91-FDA8-2657-26AAAB06C0F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439EAEB-FE43-4E79-97B4-FBFAA462B5D5}" type="slidenum">
              <a:rPr lang="en-US" altLang="pt-BR"/>
              <a:pPr/>
              <a:t>38</a:t>
            </a:fld>
            <a:endParaRPr lang="en-US" altLang="pt-BR"/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79B5996A-147B-AD26-7D24-34CDEB57BD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8DE5A87F-790A-E2B7-EBA8-9E6407C413B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55299" name="Text Box 3">
            <a:extLst>
              <a:ext uri="{FF2B5EF4-FFF2-40B4-BE49-F238E27FC236}">
                <a16:creationId xmlns:a16="http://schemas.microsoft.com/office/drawing/2014/main" id="{D28E8877-8CD8-1305-2972-0FFD29DAA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F798BD6-2B28-457E-B357-5B202BC1ABF3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38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3F79F1D-B06E-61F8-53F8-EA0250435AF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4E701BE-3A91-FDA8-2657-26AAAB06C0F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439EAEB-FE43-4E79-97B4-FBFAA462B5D5}" type="slidenum">
              <a:rPr lang="en-US" altLang="pt-BR"/>
              <a:pPr/>
              <a:t>39</a:t>
            </a:fld>
            <a:endParaRPr lang="en-US" altLang="pt-BR"/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79B5996A-147B-AD26-7D24-34CDEB57BD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8DE5A87F-790A-E2B7-EBA8-9E6407C413B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55299" name="Text Box 3">
            <a:extLst>
              <a:ext uri="{FF2B5EF4-FFF2-40B4-BE49-F238E27FC236}">
                <a16:creationId xmlns:a16="http://schemas.microsoft.com/office/drawing/2014/main" id="{D28E8877-8CD8-1305-2972-0FFD29DAA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F798BD6-2B28-457E-B357-5B202BC1ABF3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39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4101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D579C56-2B86-9438-CDEF-663B4A96777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9665EC74-50FA-9822-9C40-4AC46900BF2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3981DA-E445-4B90-B0BF-641E339E7C9B}" type="slidenum">
              <a:rPr lang="en-US" altLang="pt-BR"/>
              <a:pPr/>
              <a:t>40</a:t>
            </a:fld>
            <a:endParaRPr lang="en-US" altLang="pt-BR"/>
          </a:p>
        </p:txBody>
      </p:sp>
      <p:sp>
        <p:nvSpPr>
          <p:cNvPr id="56321" name="Rectangle 1">
            <a:extLst>
              <a:ext uri="{FF2B5EF4-FFF2-40B4-BE49-F238E27FC236}">
                <a16:creationId xmlns:a16="http://schemas.microsoft.com/office/drawing/2014/main" id="{83693952-1B11-4394-AB1D-C5E3951E19A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6F020005-18DA-FD88-BBC7-31E691EF6C0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56323" name="Text Box 3">
            <a:extLst>
              <a:ext uri="{FF2B5EF4-FFF2-40B4-BE49-F238E27FC236}">
                <a16:creationId xmlns:a16="http://schemas.microsoft.com/office/drawing/2014/main" id="{7023F7A8-313E-11C0-A086-E37F3E646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E62B08D-F421-4295-BA0F-E80489D9FF79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40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D579C56-2B86-9438-CDEF-663B4A96777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9665EC74-50FA-9822-9C40-4AC46900BF2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3981DA-E445-4B90-B0BF-641E339E7C9B}" type="slidenum">
              <a:rPr lang="en-US" altLang="pt-BR"/>
              <a:pPr/>
              <a:t>41</a:t>
            </a:fld>
            <a:endParaRPr lang="en-US" altLang="pt-BR"/>
          </a:p>
        </p:txBody>
      </p:sp>
      <p:sp>
        <p:nvSpPr>
          <p:cNvPr id="56321" name="Rectangle 1">
            <a:extLst>
              <a:ext uri="{FF2B5EF4-FFF2-40B4-BE49-F238E27FC236}">
                <a16:creationId xmlns:a16="http://schemas.microsoft.com/office/drawing/2014/main" id="{83693952-1B11-4394-AB1D-C5E3951E19A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6F020005-18DA-FD88-BBC7-31E691EF6C0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56323" name="Text Box 3">
            <a:extLst>
              <a:ext uri="{FF2B5EF4-FFF2-40B4-BE49-F238E27FC236}">
                <a16:creationId xmlns:a16="http://schemas.microsoft.com/office/drawing/2014/main" id="{7023F7A8-313E-11C0-A086-E37F3E646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E62B08D-F421-4295-BA0F-E80489D9FF79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41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8839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D579C56-2B86-9438-CDEF-663B4A96777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9665EC74-50FA-9822-9C40-4AC46900BF2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3981DA-E445-4B90-B0BF-641E339E7C9B}" type="slidenum">
              <a:rPr lang="en-US" altLang="pt-BR"/>
              <a:pPr/>
              <a:t>42</a:t>
            </a:fld>
            <a:endParaRPr lang="en-US" altLang="pt-BR"/>
          </a:p>
        </p:txBody>
      </p:sp>
      <p:sp>
        <p:nvSpPr>
          <p:cNvPr id="56321" name="Rectangle 1">
            <a:extLst>
              <a:ext uri="{FF2B5EF4-FFF2-40B4-BE49-F238E27FC236}">
                <a16:creationId xmlns:a16="http://schemas.microsoft.com/office/drawing/2014/main" id="{83693952-1B11-4394-AB1D-C5E3951E19A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6F020005-18DA-FD88-BBC7-31E691EF6C0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56323" name="Text Box 3">
            <a:extLst>
              <a:ext uri="{FF2B5EF4-FFF2-40B4-BE49-F238E27FC236}">
                <a16:creationId xmlns:a16="http://schemas.microsoft.com/office/drawing/2014/main" id="{7023F7A8-313E-11C0-A086-E37F3E646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E62B08D-F421-4295-BA0F-E80489D9FF79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42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5809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2777A22-FEAB-ED63-70E5-2B3E7B4E5CF6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0758C17D-F9D2-A202-577C-59543128C5B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BD7B859-8111-439C-97C8-1AEDA0C85EF1}" type="slidenum">
              <a:rPr lang="en-US" altLang="pt-BR"/>
              <a:pPr/>
              <a:t>43</a:t>
            </a:fld>
            <a:endParaRPr lang="en-US" altLang="pt-BR"/>
          </a:p>
        </p:txBody>
      </p:sp>
      <p:sp>
        <p:nvSpPr>
          <p:cNvPr id="58369" name="Rectangle 1">
            <a:extLst>
              <a:ext uri="{FF2B5EF4-FFF2-40B4-BE49-F238E27FC236}">
                <a16:creationId xmlns:a16="http://schemas.microsoft.com/office/drawing/2014/main" id="{13F6AB27-F829-3570-1240-13141D73E7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8A1057BE-47C0-914D-AAAF-7DAFECF4DB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01764CE-201C-A3A3-04A8-F00FB0BB2395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DCF80D2-9514-C922-C113-25FCB61F1F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F821620-1E11-4811-A71C-A0B162054619}" type="slidenum">
              <a:rPr lang="en-US" altLang="pt-BR"/>
              <a:pPr/>
              <a:t>44</a:t>
            </a:fld>
            <a:endParaRPr lang="en-US" altLang="pt-BR"/>
          </a:p>
        </p:txBody>
      </p:sp>
      <p:sp>
        <p:nvSpPr>
          <p:cNvPr id="57345" name="Rectangle 1">
            <a:extLst>
              <a:ext uri="{FF2B5EF4-FFF2-40B4-BE49-F238E27FC236}">
                <a16:creationId xmlns:a16="http://schemas.microsoft.com/office/drawing/2014/main" id="{636BC798-A5BE-FE5C-CA0F-49B3EEAF1F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1FF9204D-28E2-F575-4E67-9524A60D8F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EE10AB5-493E-2A35-F0E4-1473D0876CEB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AF00467B-D50C-4FB5-A091-05D10B23A1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E9A6F7-EAA0-497F-903E-CE4BF61BD2BB}" type="slidenum">
              <a:rPr lang="en-US" altLang="pt-BR"/>
              <a:pPr/>
              <a:t>4</a:t>
            </a:fld>
            <a:endParaRPr lang="en-US" altLang="pt-BR"/>
          </a:p>
        </p:txBody>
      </p:sp>
      <p:sp>
        <p:nvSpPr>
          <p:cNvPr id="39937" name="Rectangle 1">
            <a:extLst>
              <a:ext uri="{FF2B5EF4-FFF2-40B4-BE49-F238E27FC236}">
                <a16:creationId xmlns:a16="http://schemas.microsoft.com/office/drawing/2014/main" id="{5CA5A6A6-7DE9-B098-255F-90D5A30227E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AD5AFB26-7CF4-2F6B-EE7E-EDD4FC849CF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39939" name="Text Box 3">
            <a:extLst>
              <a:ext uri="{FF2B5EF4-FFF2-40B4-BE49-F238E27FC236}">
                <a16:creationId xmlns:a16="http://schemas.microsoft.com/office/drawing/2014/main" id="{454FC2C5-0304-86AF-9FC6-34C266F56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C59E3B93-B561-4273-B06B-8CC40FBC71F8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4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4503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906CDF4-32D2-53DB-5EAB-CC1F9635A28F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A9399B58-E537-A81A-DE2E-E89E64EBC58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0BD8E7-D4DC-45E3-8100-F1933CADFCB6}" type="slidenum">
              <a:rPr lang="en-US" altLang="pt-BR"/>
              <a:pPr/>
              <a:t>45</a:t>
            </a:fld>
            <a:endParaRPr lang="en-US" altLang="pt-BR"/>
          </a:p>
        </p:txBody>
      </p:sp>
      <p:sp>
        <p:nvSpPr>
          <p:cNvPr id="60417" name="Rectangle 1">
            <a:extLst>
              <a:ext uri="{FF2B5EF4-FFF2-40B4-BE49-F238E27FC236}">
                <a16:creationId xmlns:a16="http://schemas.microsoft.com/office/drawing/2014/main" id="{23C4C88B-4F42-6CE0-091D-EF0C4F910C1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8645247A-19CF-D71B-6C5C-E0A47E243D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472FD19-765F-FCE2-4839-4AF25C18CFD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F76BC3D-DB32-7701-4FD4-80290FD266D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318BBFF-0B6F-4E87-8286-0BB01B862721}" type="slidenum">
              <a:rPr lang="en-US" altLang="pt-BR"/>
              <a:pPr/>
              <a:t>46</a:t>
            </a:fld>
            <a:endParaRPr lang="en-US" altLang="pt-BR"/>
          </a:p>
        </p:txBody>
      </p:sp>
      <p:sp>
        <p:nvSpPr>
          <p:cNvPr id="59393" name="Rectangle 1">
            <a:extLst>
              <a:ext uri="{FF2B5EF4-FFF2-40B4-BE49-F238E27FC236}">
                <a16:creationId xmlns:a16="http://schemas.microsoft.com/office/drawing/2014/main" id="{5CFE077F-F491-41D0-3F25-C8CD0F6C58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93220AA9-52EB-A5EE-40B0-E9CC5936F69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59395" name="Text Box 3">
            <a:extLst>
              <a:ext uri="{FF2B5EF4-FFF2-40B4-BE49-F238E27FC236}">
                <a16:creationId xmlns:a16="http://schemas.microsoft.com/office/drawing/2014/main" id="{4F064CCC-0B31-4765-6CF3-D7F3C68CA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46B3529-00F2-4B12-B41D-8634814F5CCB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46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AB745F0-5959-CDF2-7AE7-F61D291C367D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F3898F67-8A5A-1854-FD45-A8B3615F9EF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529C8A7-4F27-4F23-A42D-4C26F7BCF0FE}" type="slidenum">
              <a:rPr lang="en-US" altLang="pt-BR"/>
              <a:pPr/>
              <a:t>47</a:t>
            </a:fld>
            <a:endParaRPr lang="en-US" altLang="pt-BR"/>
          </a:p>
        </p:txBody>
      </p:sp>
      <p:sp>
        <p:nvSpPr>
          <p:cNvPr id="61441" name="Rectangle 1">
            <a:extLst>
              <a:ext uri="{FF2B5EF4-FFF2-40B4-BE49-F238E27FC236}">
                <a16:creationId xmlns:a16="http://schemas.microsoft.com/office/drawing/2014/main" id="{47A88743-7EA8-3619-3C4F-CDA19E3BE0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36288733-34C4-71EA-F3BD-70558B5190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61443" name="Text Box 3">
            <a:extLst>
              <a:ext uri="{FF2B5EF4-FFF2-40B4-BE49-F238E27FC236}">
                <a16:creationId xmlns:a16="http://schemas.microsoft.com/office/drawing/2014/main" id="{92A93BAA-2B65-31D9-E375-1F46C40F8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D89A561-2772-4B81-B8D2-43D50714A811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47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AB745F0-5959-CDF2-7AE7-F61D291C367D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F3898F67-8A5A-1854-FD45-A8B3615F9EF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529C8A7-4F27-4F23-A42D-4C26F7BCF0FE}" type="slidenum">
              <a:rPr lang="en-US" altLang="pt-BR"/>
              <a:pPr/>
              <a:t>48</a:t>
            </a:fld>
            <a:endParaRPr lang="en-US" altLang="pt-BR"/>
          </a:p>
        </p:txBody>
      </p:sp>
      <p:sp>
        <p:nvSpPr>
          <p:cNvPr id="61441" name="Rectangle 1">
            <a:extLst>
              <a:ext uri="{FF2B5EF4-FFF2-40B4-BE49-F238E27FC236}">
                <a16:creationId xmlns:a16="http://schemas.microsoft.com/office/drawing/2014/main" id="{47A88743-7EA8-3619-3C4F-CDA19E3BE0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36288733-34C4-71EA-F3BD-70558B5190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61443" name="Text Box 3">
            <a:extLst>
              <a:ext uri="{FF2B5EF4-FFF2-40B4-BE49-F238E27FC236}">
                <a16:creationId xmlns:a16="http://schemas.microsoft.com/office/drawing/2014/main" id="{92A93BAA-2B65-31D9-E375-1F46C40F8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D89A561-2772-4B81-B8D2-43D50714A811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48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1179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02C4FB6-0EF7-DC88-A223-4705301B63A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80D7FEA8-5A59-0CB4-952C-D22C9FA0363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CE7ABC-D545-47FD-84FA-C6155C5B3DF4}" type="slidenum">
              <a:rPr lang="en-US" altLang="pt-BR"/>
              <a:pPr/>
              <a:t>49</a:t>
            </a:fld>
            <a:endParaRPr lang="en-US" altLang="pt-BR"/>
          </a:p>
        </p:txBody>
      </p:sp>
      <p:sp>
        <p:nvSpPr>
          <p:cNvPr id="62465" name="Rectangle 1">
            <a:extLst>
              <a:ext uri="{FF2B5EF4-FFF2-40B4-BE49-F238E27FC236}">
                <a16:creationId xmlns:a16="http://schemas.microsoft.com/office/drawing/2014/main" id="{FA05053F-5CC4-6579-E397-368AA5A2A29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B85C11D0-C536-536A-2960-FF566E254CD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AB745F0-5959-CDF2-7AE7-F61D291C367D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F3898F67-8A5A-1854-FD45-A8B3615F9EF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529C8A7-4F27-4F23-A42D-4C26F7BCF0FE}" type="slidenum">
              <a:rPr lang="en-US" altLang="pt-BR"/>
              <a:pPr/>
              <a:t>50</a:t>
            </a:fld>
            <a:endParaRPr lang="en-US" altLang="pt-BR"/>
          </a:p>
        </p:txBody>
      </p:sp>
      <p:sp>
        <p:nvSpPr>
          <p:cNvPr id="61441" name="Rectangle 1">
            <a:extLst>
              <a:ext uri="{FF2B5EF4-FFF2-40B4-BE49-F238E27FC236}">
                <a16:creationId xmlns:a16="http://schemas.microsoft.com/office/drawing/2014/main" id="{47A88743-7EA8-3619-3C4F-CDA19E3BE0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36288733-34C4-71EA-F3BD-70558B5190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61443" name="Text Box 3">
            <a:extLst>
              <a:ext uri="{FF2B5EF4-FFF2-40B4-BE49-F238E27FC236}">
                <a16:creationId xmlns:a16="http://schemas.microsoft.com/office/drawing/2014/main" id="{92A93BAA-2B65-31D9-E375-1F46C40F8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D89A561-2772-4B81-B8D2-43D50714A811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50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2691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EE4DB7A-7306-C361-37E9-6CED88FDB79C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617FE626-3E2F-6224-C966-447DBFEE05F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96DC1A-5527-430F-BB17-C7D6B945E06B}" type="slidenum">
              <a:rPr lang="en-US" altLang="pt-BR"/>
              <a:pPr/>
              <a:t>51</a:t>
            </a:fld>
            <a:endParaRPr lang="en-US" altLang="pt-BR"/>
          </a:p>
        </p:txBody>
      </p:sp>
      <p:sp>
        <p:nvSpPr>
          <p:cNvPr id="67585" name="Rectangle 1">
            <a:extLst>
              <a:ext uri="{FF2B5EF4-FFF2-40B4-BE49-F238E27FC236}">
                <a16:creationId xmlns:a16="http://schemas.microsoft.com/office/drawing/2014/main" id="{C09EC846-A29B-05B4-DB9B-9235B818DD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C55986F3-3D93-C8E0-388B-591BD6EFCB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EE4DB7A-7306-C361-37E9-6CED88FDB79C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617FE626-3E2F-6224-C966-447DBFEE05F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96DC1A-5527-430F-BB17-C7D6B945E06B}" type="slidenum">
              <a:rPr lang="en-US" altLang="pt-BR"/>
              <a:pPr/>
              <a:t>52</a:t>
            </a:fld>
            <a:endParaRPr lang="en-US" altLang="pt-BR"/>
          </a:p>
        </p:txBody>
      </p:sp>
      <p:sp>
        <p:nvSpPr>
          <p:cNvPr id="67585" name="Rectangle 1">
            <a:extLst>
              <a:ext uri="{FF2B5EF4-FFF2-40B4-BE49-F238E27FC236}">
                <a16:creationId xmlns:a16="http://schemas.microsoft.com/office/drawing/2014/main" id="{C09EC846-A29B-05B4-DB9B-9235B818DD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C55986F3-3D93-C8E0-388B-591BD6EFCB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458682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77BEB5D-1FB6-C56D-B9BF-0E3FEB0E098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7CDBD7DA-56A2-B454-5602-9886AFD65C4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A724E2B-5FCE-40DD-8901-3C19E5BC588F}" type="slidenum">
              <a:rPr lang="en-US" altLang="pt-BR"/>
              <a:pPr/>
              <a:t>53</a:t>
            </a:fld>
            <a:endParaRPr lang="en-US" altLang="pt-BR"/>
          </a:p>
        </p:txBody>
      </p:sp>
      <p:sp>
        <p:nvSpPr>
          <p:cNvPr id="65537" name="Rectangle 1">
            <a:extLst>
              <a:ext uri="{FF2B5EF4-FFF2-40B4-BE49-F238E27FC236}">
                <a16:creationId xmlns:a16="http://schemas.microsoft.com/office/drawing/2014/main" id="{7B712CAB-AD93-55DE-9D0C-B82EF982299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C8C73E0D-5955-A866-F63E-0F218C0918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B68FA43-5506-AE04-BBF1-40ABAF8E422C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36F71DE2-4FB8-C7EC-065D-45925A3A46D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FA8B52E-5F50-4856-85C8-02DC49017AF3}" type="slidenum">
              <a:rPr lang="en-US" altLang="pt-BR"/>
              <a:pPr/>
              <a:t>54</a:t>
            </a:fld>
            <a:endParaRPr lang="en-US" altLang="pt-BR"/>
          </a:p>
        </p:txBody>
      </p:sp>
      <p:sp>
        <p:nvSpPr>
          <p:cNvPr id="66561" name="Rectangle 1">
            <a:extLst>
              <a:ext uri="{FF2B5EF4-FFF2-40B4-BE49-F238E27FC236}">
                <a16:creationId xmlns:a16="http://schemas.microsoft.com/office/drawing/2014/main" id="{33DF86EC-58F1-57A8-4CEF-5E25E97750D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95E67277-26DA-7016-B07B-1FDAD2B81D1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0910A18-96CB-B9B7-7C8D-83CE3AF0C655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A91DA87-DA8B-F019-4D1A-49D912E5BE7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EF6757-BDA9-4B20-B267-016C51D5396A}" type="slidenum">
              <a:rPr lang="en-US" altLang="pt-BR"/>
              <a:pPr/>
              <a:t>5</a:t>
            </a:fld>
            <a:endParaRPr lang="en-US" altLang="pt-BR"/>
          </a:p>
        </p:txBody>
      </p:sp>
      <p:sp>
        <p:nvSpPr>
          <p:cNvPr id="40961" name="Rectangle 1">
            <a:extLst>
              <a:ext uri="{FF2B5EF4-FFF2-40B4-BE49-F238E27FC236}">
                <a16:creationId xmlns:a16="http://schemas.microsoft.com/office/drawing/2014/main" id="{019D8E03-3EA9-83DC-AB64-9D379DAC524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44EDC235-E896-7F73-99C2-CD88F0854E0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40963" name="Text Box 3">
            <a:extLst>
              <a:ext uri="{FF2B5EF4-FFF2-40B4-BE49-F238E27FC236}">
                <a16:creationId xmlns:a16="http://schemas.microsoft.com/office/drawing/2014/main" id="{692570E1-DEB9-E83B-93AA-C28F4404F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F1D860C-F6B2-439C-B515-0BC1ECF2E4AA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5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A752238-1A4B-794B-09A7-22CA2AD48C45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646A3F8F-2C3F-A593-87B9-D1378ECA1D8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7A7343-BAD1-4C5A-85BA-2358502E3317}" type="slidenum">
              <a:rPr lang="en-US" altLang="pt-BR"/>
              <a:pPr/>
              <a:t>55</a:t>
            </a:fld>
            <a:endParaRPr lang="en-US" altLang="pt-BR"/>
          </a:p>
        </p:txBody>
      </p:sp>
      <p:sp>
        <p:nvSpPr>
          <p:cNvPr id="63489" name="Rectangle 1">
            <a:extLst>
              <a:ext uri="{FF2B5EF4-FFF2-40B4-BE49-F238E27FC236}">
                <a16:creationId xmlns:a16="http://schemas.microsoft.com/office/drawing/2014/main" id="{A400B5F4-D464-65EB-0CD8-2FC7736AD0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55BB1FB3-7E3A-1179-A002-BC447F2E18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440933B-9C9C-E8A2-8D61-0A3FF62498C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A2CB0B18-F411-680B-C15A-1EAB9AD2E4C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2EE5B6-0F67-4CC3-9436-CF91F27ABC66}" type="slidenum">
              <a:rPr lang="en-US" altLang="pt-BR"/>
              <a:pPr/>
              <a:t>56</a:t>
            </a:fld>
            <a:endParaRPr lang="en-US" altLang="pt-BR"/>
          </a:p>
        </p:txBody>
      </p:sp>
      <p:sp>
        <p:nvSpPr>
          <p:cNvPr id="68609" name="Rectangle 1">
            <a:extLst>
              <a:ext uri="{FF2B5EF4-FFF2-40B4-BE49-F238E27FC236}">
                <a16:creationId xmlns:a16="http://schemas.microsoft.com/office/drawing/2014/main" id="{8C8987C7-977D-8DFF-182D-1FA57AF767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85BE1A5B-A4B9-3CC9-6301-3D4EFBA603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68611" name="Text Box 3">
            <a:extLst>
              <a:ext uri="{FF2B5EF4-FFF2-40B4-BE49-F238E27FC236}">
                <a16:creationId xmlns:a16="http://schemas.microsoft.com/office/drawing/2014/main" id="{17FFF3AD-EDFA-5DF6-174C-F6419F988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DF7B0F2-ED8F-4A6A-8C80-2C110F9EC142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56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8435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440933B-9C9C-E8A2-8D61-0A3FF62498C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A2CB0B18-F411-680B-C15A-1EAB9AD2E4C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2EE5B6-0F67-4CC3-9436-CF91F27ABC66}" type="slidenum">
              <a:rPr lang="en-US" altLang="pt-BR"/>
              <a:pPr/>
              <a:t>57</a:t>
            </a:fld>
            <a:endParaRPr lang="en-US" altLang="pt-BR"/>
          </a:p>
        </p:txBody>
      </p:sp>
      <p:sp>
        <p:nvSpPr>
          <p:cNvPr id="68609" name="Rectangle 1">
            <a:extLst>
              <a:ext uri="{FF2B5EF4-FFF2-40B4-BE49-F238E27FC236}">
                <a16:creationId xmlns:a16="http://schemas.microsoft.com/office/drawing/2014/main" id="{8C8987C7-977D-8DFF-182D-1FA57AF767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85BE1A5B-A4B9-3CC9-6301-3D4EFBA603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68611" name="Text Box 3">
            <a:extLst>
              <a:ext uri="{FF2B5EF4-FFF2-40B4-BE49-F238E27FC236}">
                <a16:creationId xmlns:a16="http://schemas.microsoft.com/office/drawing/2014/main" id="{17FFF3AD-EDFA-5DF6-174C-F6419F988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DF7B0F2-ED8F-4A6A-8C80-2C110F9EC142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57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52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440933B-9C9C-E8A2-8D61-0A3FF62498C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A2CB0B18-F411-680B-C15A-1EAB9AD2E4C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2EE5B6-0F67-4CC3-9436-CF91F27ABC66}" type="slidenum">
              <a:rPr lang="en-US" altLang="pt-BR"/>
              <a:pPr/>
              <a:t>58</a:t>
            </a:fld>
            <a:endParaRPr lang="en-US" altLang="pt-BR"/>
          </a:p>
        </p:txBody>
      </p:sp>
      <p:sp>
        <p:nvSpPr>
          <p:cNvPr id="68609" name="Rectangle 1">
            <a:extLst>
              <a:ext uri="{FF2B5EF4-FFF2-40B4-BE49-F238E27FC236}">
                <a16:creationId xmlns:a16="http://schemas.microsoft.com/office/drawing/2014/main" id="{8C8987C7-977D-8DFF-182D-1FA57AF767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85BE1A5B-A4B9-3CC9-6301-3D4EFBA603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68611" name="Text Box 3">
            <a:extLst>
              <a:ext uri="{FF2B5EF4-FFF2-40B4-BE49-F238E27FC236}">
                <a16:creationId xmlns:a16="http://schemas.microsoft.com/office/drawing/2014/main" id="{17FFF3AD-EDFA-5DF6-174C-F6419F988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DF7B0F2-ED8F-4A6A-8C80-2C110F9EC142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58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4816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440933B-9C9C-E8A2-8D61-0A3FF62498C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A2CB0B18-F411-680B-C15A-1EAB9AD2E4C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2EE5B6-0F67-4CC3-9436-CF91F27ABC66}" type="slidenum">
              <a:rPr lang="en-US" altLang="pt-BR"/>
              <a:pPr/>
              <a:t>59</a:t>
            </a:fld>
            <a:endParaRPr lang="en-US" altLang="pt-BR"/>
          </a:p>
        </p:txBody>
      </p:sp>
      <p:sp>
        <p:nvSpPr>
          <p:cNvPr id="68609" name="Rectangle 1">
            <a:extLst>
              <a:ext uri="{FF2B5EF4-FFF2-40B4-BE49-F238E27FC236}">
                <a16:creationId xmlns:a16="http://schemas.microsoft.com/office/drawing/2014/main" id="{8C8987C7-977D-8DFF-182D-1FA57AF767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85BE1A5B-A4B9-3CC9-6301-3D4EFBA603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68611" name="Text Box 3">
            <a:extLst>
              <a:ext uri="{FF2B5EF4-FFF2-40B4-BE49-F238E27FC236}">
                <a16:creationId xmlns:a16="http://schemas.microsoft.com/office/drawing/2014/main" id="{17FFF3AD-EDFA-5DF6-174C-F6419F988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DF7B0F2-ED8F-4A6A-8C80-2C110F9EC142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59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7078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1713157-E525-E5A4-5592-92ECA229784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5DEF52D5-1020-4E65-A7B6-37C34599145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451F22-101C-4397-9CB9-56F0AC29AD04}" type="slidenum">
              <a:rPr lang="en-US" altLang="pt-BR"/>
              <a:pPr/>
              <a:t>60</a:t>
            </a:fld>
            <a:endParaRPr lang="en-US" altLang="pt-BR"/>
          </a:p>
        </p:txBody>
      </p:sp>
      <p:sp>
        <p:nvSpPr>
          <p:cNvPr id="69633" name="Rectangle 1">
            <a:extLst>
              <a:ext uri="{FF2B5EF4-FFF2-40B4-BE49-F238E27FC236}">
                <a16:creationId xmlns:a16="http://schemas.microsoft.com/office/drawing/2014/main" id="{F568279D-BBF3-DD64-2CD9-6EC6D512184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74789FC0-8A0B-9FC6-5449-6A41D129D5A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486876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2AE4C38-CC42-CC29-E84F-0188FC1BCBF8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16F88C33-D326-6957-12AF-F77E9CE8BF0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A92D989-659C-414B-821C-69EC064CB83D}" type="slidenum">
              <a:rPr lang="en-US" altLang="pt-BR"/>
              <a:pPr/>
              <a:t>61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C5C23B72-FAA9-1F62-DE0D-E16C0B0B22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CEE5001E-22FB-3993-131A-83E1373D11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384451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9FABDE3-DA34-5C96-D447-9930D74B6AF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2A86605-122E-53AD-8359-2F36FDE7A1B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E5F1E9-AF29-4178-9736-6B9FEEFC0FEB}" type="slidenum">
              <a:rPr lang="en-US" altLang="pt-BR"/>
              <a:pPr/>
              <a:t>62</a:t>
            </a:fld>
            <a:endParaRPr lang="en-US" altLang="pt-BR"/>
          </a:p>
        </p:txBody>
      </p:sp>
      <p:sp>
        <p:nvSpPr>
          <p:cNvPr id="64513" name="Rectangle 1">
            <a:extLst>
              <a:ext uri="{FF2B5EF4-FFF2-40B4-BE49-F238E27FC236}">
                <a16:creationId xmlns:a16="http://schemas.microsoft.com/office/drawing/2014/main" id="{3F43ACDA-8750-C7A9-B266-160B2D6817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1C09787A-0029-CBAC-1F18-27A2165A827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990932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9FABDE3-DA34-5C96-D447-9930D74B6AF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2A86605-122E-53AD-8359-2F36FDE7A1B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E5F1E9-AF29-4178-9736-6B9FEEFC0FEB}" type="slidenum">
              <a:rPr lang="en-US" altLang="pt-BR"/>
              <a:pPr/>
              <a:t>63</a:t>
            </a:fld>
            <a:endParaRPr lang="en-US" altLang="pt-BR"/>
          </a:p>
        </p:txBody>
      </p:sp>
      <p:sp>
        <p:nvSpPr>
          <p:cNvPr id="64513" name="Rectangle 1">
            <a:extLst>
              <a:ext uri="{FF2B5EF4-FFF2-40B4-BE49-F238E27FC236}">
                <a16:creationId xmlns:a16="http://schemas.microsoft.com/office/drawing/2014/main" id="{3F43ACDA-8750-C7A9-B266-160B2D6817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1C09787A-0029-CBAC-1F18-27A2165A827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A752238-1A4B-794B-09A7-22CA2AD48C45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646A3F8F-2C3F-A593-87B9-D1378ECA1D8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7A7343-BAD1-4C5A-85BA-2358502E3317}" type="slidenum">
              <a:rPr lang="en-US" altLang="pt-BR"/>
              <a:pPr/>
              <a:t>64</a:t>
            </a:fld>
            <a:endParaRPr lang="en-US" altLang="pt-BR"/>
          </a:p>
        </p:txBody>
      </p:sp>
      <p:sp>
        <p:nvSpPr>
          <p:cNvPr id="63489" name="Rectangle 1">
            <a:extLst>
              <a:ext uri="{FF2B5EF4-FFF2-40B4-BE49-F238E27FC236}">
                <a16:creationId xmlns:a16="http://schemas.microsoft.com/office/drawing/2014/main" id="{A400B5F4-D464-65EB-0CD8-2FC7736AD0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55BB1FB3-7E3A-1179-A002-BC447F2E18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62054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29CA85F-8A87-9501-AE65-2A5D58DEBBB4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0A588B7C-E276-88AF-6CC0-F6176D55F76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EA73F3-30BF-4775-969D-5DE913C6B071}" type="slidenum">
              <a:rPr lang="en-US" altLang="pt-BR"/>
              <a:pPr/>
              <a:t>6</a:t>
            </a:fld>
            <a:endParaRPr lang="en-US" altLang="pt-BR"/>
          </a:p>
        </p:txBody>
      </p:sp>
      <p:sp>
        <p:nvSpPr>
          <p:cNvPr id="41985" name="Rectangle 1">
            <a:extLst>
              <a:ext uri="{FF2B5EF4-FFF2-40B4-BE49-F238E27FC236}">
                <a16:creationId xmlns:a16="http://schemas.microsoft.com/office/drawing/2014/main" id="{07FE72B2-3552-29A1-7954-CA2381FD7E3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1910BE77-B9E1-3133-B335-9F8504C490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4E8CC112-0721-0490-061A-7231F5FC1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EB8045C-91F6-4F3A-9F16-45BBC07EE9BE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6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9FABDE3-DA34-5C96-D447-9930D74B6AF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2A86605-122E-53AD-8359-2F36FDE7A1B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E5F1E9-AF29-4178-9736-6B9FEEFC0FEB}" type="slidenum">
              <a:rPr lang="en-US" altLang="pt-BR"/>
              <a:pPr/>
              <a:t>65</a:t>
            </a:fld>
            <a:endParaRPr lang="en-US" altLang="pt-BR"/>
          </a:p>
        </p:txBody>
      </p:sp>
      <p:sp>
        <p:nvSpPr>
          <p:cNvPr id="64513" name="Rectangle 1">
            <a:extLst>
              <a:ext uri="{FF2B5EF4-FFF2-40B4-BE49-F238E27FC236}">
                <a16:creationId xmlns:a16="http://schemas.microsoft.com/office/drawing/2014/main" id="{3F43ACDA-8750-C7A9-B266-160B2D6817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1C09787A-0029-CBAC-1F18-27A2165A827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714033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7CAB3D0-10E4-DE79-6992-93489FB24F1A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D6558D96-EC48-8DE4-C41A-35BAE26562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73A576-8C2A-4845-93D2-EE8625C58B9F}" type="slidenum">
              <a:rPr lang="en-US" altLang="pt-BR"/>
              <a:pPr/>
              <a:t>66</a:t>
            </a:fld>
            <a:endParaRPr lang="en-US" altLang="pt-BR"/>
          </a:p>
        </p:txBody>
      </p:sp>
      <p:sp>
        <p:nvSpPr>
          <p:cNvPr id="71681" name="Rectangle 1">
            <a:extLst>
              <a:ext uri="{FF2B5EF4-FFF2-40B4-BE49-F238E27FC236}">
                <a16:creationId xmlns:a16="http://schemas.microsoft.com/office/drawing/2014/main" id="{FE30248A-799F-0E3B-8A80-BDCB3E16686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055F4E26-21CA-2555-BF4B-19BB2872847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71683" name="Text Box 3">
            <a:extLst>
              <a:ext uri="{FF2B5EF4-FFF2-40B4-BE49-F238E27FC236}">
                <a16:creationId xmlns:a16="http://schemas.microsoft.com/office/drawing/2014/main" id="{4B965A1C-DBBD-1E77-FE29-12B3D69A1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1AFD94AE-34A5-448C-8140-A6429B42BC20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66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F14703A-6172-DF0C-506D-9DDCF422405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ABD2D24-73B8-19B2-BA7B-E405B4089F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4D07D9-59D6-4E1F-8B7F-C20BB22AB436}" type="slidenum">
              <a:rPr lang="en-US" altLang="pt-BR"/>
              <a:pPr/>
              <a:t>67</a:t>
            </a:fld>
            <a:endParaRPr lang="en-US" altLang="pt-BR"/>
          </a:p>
        </p:txBody>
      </p:sp>
      <p:sp>
        <p:nvSpPr>
          <p:cNvPr id="72705" name="Rectangle 1">
            <a:extLst>
              <a:ext uri="{FF2B5EF4-FFF2-40B4-BE49-F238E27FC236}">
                <a16:creationId xmlns:a16="http://schemas.microsoft.com/office/drawing/2014/main" id="{E2B020A1-3B88-2852-F97C-628149CA6C4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BAEE88F5-B9DF-554F-9BAC-9D45BB4B51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F14703A-6172-DF0C-506D-9DDCF422405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ABD2D24-73B8-19B2-BA7B-E405B4089F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4D07D9-59D6-4E1F-8B7F-C20BB22AB436}" type="slidenum">
              <a:rPr lang="en-US" altLang="pt-BR"/>
              <a:pPr/>
              <a:t>68</a:t>
            </a:fld>
            <a:endParaRPr lang="en-US" altLang="pt-BR"/>
          </a:p>
        </p:txBody>
      </p:sp>
      <p:sp>
        <p:nvSpPr>
          <p:cNvPr id="72705" name="Rectangle 1">
            <a:extLst>
              <a:ext uri="{FF2B5EF4-FFF2-40B4-BE49-F238E27FC236}">
                <a16:creationId xmlns:a16="http://schemas.microsoft.com/office/drawing/2014/main" id="{E2B020A1-3B88-2852-F97C-628149CA6C4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BAEE88F5-B9DF-554F-9BAC-9D45BB4B51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717372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F14703A-6172-DF0C-506D-9DDCF422405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ABD2D24-73B8-19B2-BA7B-E405B4089F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4D07D9-59D6-4E1F-8B7F-C20BB22AB436}" type="slidenum">
              <a:rPr lang="en-US" altLang="pt-BR"/>
              <a:pPr/>
              <a:t>69</a:t>
            </a:fld>
            <a:endParaRPr lang="en-US" altLang="pt-BR"/>
          </a:p>
        </p:txBody>
      </p:sp>
      <p:sp>
        <p:nvSpPr>
          <p:cNvPr id="72705" name="Rectangle 1">
            <a:extLst>
              <a:ext uri="{FF2B5EF4-FFF2-40B4-BE49-F238E27FC236}">
                <a16:creationId xmlns:a16="http://schemas.microsoft.com/office/drawing/2014/main" id="{E2B020A1-3B88-2852-F97C-628149CA6C4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BAEE88F5-B9DF-554F-9BAC-9D45BB4B51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715221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F14703A-6172-DF0C-506D-9DDCF422405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ABD2D24-73B8-19B2-BA7B-E405B4089F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4D07D9-59D6-4E1F-8B7F-C20BB22AB436}" type="slidenum">
              <a:rPr lang="en-US" altLang="pt-BR"/>
              <a:pPr/>
              <a:t>70</a:t>
            </a:fld>
            <a:endParaRPr lang="en-US" altLang="pt-BR"/>
          </a:p>
        </p:txBody>
      </p:sp>
      <p:sp>
        <p:nvSpPr>
          <p:cNvPr id="72705" name="Rectangle 1">
            <a:extLst>
              <a:ext uri="{FF2B5EF4-FFF2-40B4-BE49-F238E27FC236}">
                <a16:creationId xmlns:a16="http://schemas.microsoft.com/office/drawing/2014/main" id="{E2B020A1-3B88-2852-F97C-628149CA6C4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BAEE88F5-B9DF-554F-9BAC-9D45BB4B51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893444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F14703A-6172-DF0C-506D-9DDCF422405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ABD2D24-73B8-19B2-BA7B-E405B4089F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4D07D9-59D6-4E1F-8B7F-C20BB22AB436}" type="slidenum">
              <a:rPr lang="en-US" altLang="pt-BR"/>
              <a:pPr/>
              <a:t>71</a:t>
            </a:fld>
            <a:endParaRPr lang="en-US" altLang="pt-BR"/>
          </a:p>
        </p:txBody>
      </p:sp>
      <p:sp>
        <p:nvSpPr>
          <p:cNvPr id="72705" name="Rectangle 1">
            <a:extLst>
              <a:ext uri="{FF2B5EF4-FFF2-40B4-BE49-F238E27FC236}">
                <a16:creationId xmlns:a16="http://schemas.microsoft.com/office/drawing/2014/main" id="{E2B020A1-3B88-2852-F97C-628149CA6C4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BAEE88F5-B9DF-554F-9BAC-9D45BB4B51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028140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F14703A-6172-DF0C-506D-9DDCF422405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ABD2D24-73B8-19B2-BA7B-E405B4089F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4D07D9-59D6-4E1F-8B7F-C20BB22AB436}" type="slidenum">
              <a:rPr lang="en-US" altLang="pt-BR"/>
              <a:pPr/>
              <a:t>72</a:t>
            </a:fld>
            <a:endParaRPr lang="en-US" altLang="pt-BR"/>
          </a:p>
        </p:txBody>
      </p:sp>
      <p:sp>
        <p:nvSpPr>
          <p:cNvPr id="72705" name="Rectangle 1">
            <a:extLst>
              <a:ext uri="{FF2B5EF4-FFF2-40B4-BE49-F238E27FC236}">
                <a16:creationId xmlns:a16="http://schemas.microsoft.com/office/drawing/2014/main" id="{E2B020A1-3B88-2852-F97C-628149CA6C4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BAEE88F5-B9DF-554F-9BAC-9D45BB4B51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75067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F14703A-6172-DF0C-506D-9DDCF422405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ABD2D24-73B8-19B2-BA7B-E405B4089F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4D07D9-59D6-4E1F-8B7F-C20BB22AB436}" type="slidenum">
              <a:rPr lang="en-US" altLang="pt-BR"/>
              <a:pPr/>
              <a:t>73</a:t>
            </a:fld>
            <a:endParaRPr lang="en-US" altLang="pt-BR"/>
          </a:p>
        </p:txBody>
      </p:sp>
      <p:sp>
        <p:nvSpPr>
          <p:cNvPr id="72705" name="Rectangle 1">
            <a:extLst>
              <a:ext uri="{FF2B5EF4-FFF2-40B4-BE49-F238E27FC236}">
                <a16:creationId xmlns:a16="http://schemas.microsoft.com/office/drawing/2014/main" id="{E2B020A1-3B88-2852-F97C-628149CA6C4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BAEE88F5-B9DF-554F-9BAC-9D45BB4B51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933974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F14703A-6172-DF0C-506D-9DDCF422405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ABD2D24-73B8-19B2-BA7B-E405B4089F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4D07D9-59D6-4E1F-8B7F-C20BB22AB436}" type="slidenum">
              <a:rPr lang="en-US" altLang="pt-BR"/>
              <a:pPr/>
              <a:t>74</a:t>
            </a:fld>
            <a:endParaRPr lang="en-US" altLang="pt-BR"/>
          </a:p>
        </p:txBody>
      </p:sp>
      <p:sp>
        <p:nvSpPr>
          <p:cNvPr id="72705" name="Rectangle 1">
            <a:extLst>
              <a:ext uri="{FF2B5EF4-FFF2-40B4-BE49-F238E27FC236}">
                <a16:creationId xmlns:a16="http://schemas.microsoft.com/office/drawing/2014/main" id="{E2B020A1-3B88-2852-F97C-628149CA6C4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BAEE88F5-B9DF-554F-9BAC-9D45BB4B51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70153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8D97441-C0BC-A05D-9C30-A5D65C59AC34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E4207A87-4E19-6FED-0A87-D874929CBD9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CCEF34F-3B89-45AE-8D69-DE24789237A5}" type="slidenum">
              <a:rPr lang="en-US" altLang="pt-BR"/>
              <a:pPr/>
              <a:t>7</a:t>
            </a:fld>
            <a:endParaRPr lang="en-US" altLang="pt-BR"/>
          </a:p>
        </p:txBody>
      </p:sp>
      <p:sp>
        <p:nvSpPr>
          <p:cNvPr id="43009" name="Rectangle 1">
            <a:extLst>
              <a:ext uri="{FF2B5EF4-FFF2-40B4-BE49-F238E27FC236}">
                <a16:creationId xmlns:a16="http://schemas.microsoft.com/office/drawing/2014/main" id="{7A504DAF-E2DD-929E-623C-865379C948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9FBB6D52-2EE5-B9F1-409E-55161CA6522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43011" name="Text Box 3">
            <a:extLst>
              <a:ext uri="{FF2B5EF4-FFF2-40B4-BE49-F238E27FC236}">
                <a16:creationId xmlns:a16="http://schemas.microsoft.com/office/drawing/2014/main" id="{D89DF3F6-7A98-7AAA-B7A6-22983BE3A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E424CA0-425B-4A17-84E2-7244C2945CB0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7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F14703A-6172-DF0C-506D-9DDCF422405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ABD2D24-73B8-19B2-BA7B-E405B4089F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4D07D9-59D6-4E1F-8B7F-C20BB22AB436}" type="slidenum">
              <a:rPr lang="en-US" altLang="pt-BR"/>
              <a:pPr/>
              <a:t>75</a:t>
            </a:fld>
            <a:endParaRPr lang="en-US" altLang="pt-BR"/>
          </a:p>
        </p:txBody>
      </p:sp>
      <p:sp>
        <p:nvSpPr>
          <p:cNvPr id="72705" name="Rectangle 1">
            <a:extLst>
              <a:ext uri="{FF2B5EF4-FFF2-40B4-BE49-F238E27FC236}">
                <a16:creationId xmlns:a16="http://schemas.microsoft.com/office/drawing/2014/main" id="{E2B020A1-3B88-2852-F97C-628149CA6C4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BAEE88F5-B9DF-554F-9BAC-9D45BB4B51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611799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F14703A-6172-DF0C-506D-9DDCF422405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ABD2D24-73B8-19B2-BA7B-E405B4089F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4D07D9-59D6-4E1F-8B7F-C20BB22AB436}" type="slidenum">
              <a:rPr lang="en-US" altLang="pt-BR"/>
              <a:pPr/>
              <a:t>76</a:t>
            </a:fld>
            <a:endParaRPr lang="en-US" altLang="pt-BR"/>
          </a:p>
        </p:txBody>
      </p:sp>
      <p:sp>
        <p:nvSpPr>
          <p:cNvPr id="72705" name="Rectangle 1">
            <a:extLst>
              <a:ext uri="{FF2B5EF4-FFF2-40B4-BE49-F238E27FC236}">
                <a16:creationId xmlns:a16="http://schemas.microsoft.com/office/drawing/2014/main" id="{E2B020A1-3B88-2852-F97C-628149CA6C4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BAEE88F5-B9DF-554F-9BAC-9D45BB4B51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384661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F14703A-6172-DF0C-506D-9DDCF422405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ABD2D24-73B8-19B2-BA7B-E405B4089F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4D07D9-59D6-4E1F-8B7F-C20BB22AB436}" type="slidenum">
              <a:rPr lang="en-US" altLang="pt-BR"/>
              <a:pPr/>
              <a:t>77</a:t>
            </a:fld>
            <a:endParaRPr lang="en-US" altLang="pt-BR"/>
          </a:p>
        </p:txBody>
      </p:sp>
      <p:sp>
        <p:nvSpPr>
          <p:cNvPr id="72705" name="Rectangle 1">
            <a:extLst>
              <a:ext uri="{FF2B5EF4-FFF2-40B4-BE49-F238E27FC236}">
                <a16:creationId xmlns:a16="http://schemas.microsoft.com/office/drawing/2014/main" id="{E2B020A1-3B88-2852-F97C-628149CA6C4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BAEE88F5-B9DF-554F-9BAC-9D45BB4B51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728368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F14703A-6172-DF0C-506D-9DDCF422405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ABD2D24-73B8-19B2-BA7B-E405B4089F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4D07D9-59D6-4E1F-8B7F-C20BB22AB436}" type="slidenum">
              <a:rPr lang="en-US" altLang="pt-BR"/>
              <a:pPr/>
              <a:t>78</a:t>
            </a:fld>
            <a:endParaRPr lang="en-US" altLang="pt-BR"/>
          </a:p>
        </p:txBody>
      </p:sp>
      <p:sp>
        <p:nvSpPr>
          <p:cNvPr id="72705" name="Rectangle 1">
            <a:extLst>
              <a:ext uri="{FF2B5EF4-FFF2-40B4-BE49-F238E27FC236}">
                <a16:creationId xmlns:a16="http://schemas.microsoft.com/office/drawing/2014/main" id="{E2B020A1-3B88-2852-F97C-628149CA6C4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BAEE88F5-B9DF-554F-9BAC-9D45BB4B51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2220462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F14703A-6172-DF0C-506D-9DDCF422405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ABD2D24-73B8-19B2-BA7B-E405B4089F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4D07D9-59D6-4E1F-8B7F-C20BB22AB436}" type="slidenum">
              <a:rPr lang="en-US" altLang="pt-BR"/>
              <a:pPr/>
              <a:t>79</a:t>
            </a:fld>
            <a:endParaRPr lang="en-US" altLang="pt-BR"/>
          </a:p>
        </p:txBody>
      </p:sp>
      <p:sp>
        <p:nvSpPr>
          <p:cNvPr id="72705" name="Rectangle 1">
            <a:extLst>
              <a:ext uri="{FF2B5EF4-FFF2-40B4-BE49-F238E27FC236}">
                <a16:creationId xmlns:a16="http://schemas.microsoft.com/office/drawing/2014/main" id="{E2B020A1-3B88-2852-F97C-628149CA6C4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BAEE88F5-B9DF-554F-9BAC-9D45BB4B51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6606294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F14703A-6172-DF0C-506D-9DDCF422405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ABD2D24-73B8-19B2-BA7B-E405B4089F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44D07D9-59D6-4E1F-8B7F-C20BB22AB436}" type="slidenum">
              <a:rPr lang="en-US" altLang="pt-BR"/>
              <a:pPr/>
              <a:t>80</a:t>
            </a:fld>
            <a:endParaRPr lang="en-US" altLang="pt-BR"/>
          </a:p>
        </p:txBody>
      </p:sp>
      <p:sp>
        <p:nvSpPr>
          <p:cNvPr id="72705" name="Rectangle 1">
            <a:extLst>
              <a:ext uri="{FF2B5EF4-FFF2-40B4-BE49-F238E27FC236}">
                <a16:creationId xmlns:a16="http://schemas.microsoft.com/office/drawing/2014/main" id="{E2B020A1-3B88-2852-F97C-628149CA6C4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BAEE88F5-B9DF-554F-9BAC-9D45BB4B51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747455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C01A120-E0D2-D52B-7A7D-408C0F8A63E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AC137E2-6460-E8A7-9A2D-D7BE7BE7048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57C14F-A31F-4B6F-82C1-B816C7091758}" type="slidenum">
              <a:rPr lang="en-US" altLang="pt-BR"/>
              <a:pPr/>
              <a:t>81</a:t>
            </a:fld>
            <a:endParaRPr lang="en-US" altLang="pt-BR"/>
          </a:p>
        </p:txBody>
      </p:sp>
      <p:sp>
        <p:nvSpPr>
          <p:cNvPr id="73729" name="Rectangle 1">
            <a:extLst>
              <a:ext uri="{FF2B5EF4-FFF2-40B4-BE49-F238E27FC236}">
                <a16:creationId xmlns:a16="http://schemas.microsoft.com/office/drawing/2014/main" id="{4998658D-3F19-132F-9EC7-7BDA821C02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B1D9B050-0AA1-D5D7-131C-0A15131BC5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C01A120-E0D2-D52B-7A7D-408C0F8A63E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AC137E2-6460-E8A7-9A2D-D7BE7BE7048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57C14F-A31F-4B6F-82C1-B816C7091758}" type="slidenum">
              <a:rPr lang="en-US" altLang="pt-BR"/>
              <a:pPr/>
              <a:t>82</a:t>
            </a:fld>
            <a:endParaRPr lang="en-US" altLang="pt-BR"/>
          </a:p>
        </p:txBody>
      </p:sp>
      <p:sp>
        <p:nvSpPr>
          <p:cNvPr id="73729" name="Rectangle 1">
            <a:extLst>
              <a:ext uri="{FF2B5EF4-FFF2-40B4-BE49-F238E27FC236}">
                <a16:creationId xmlns:a16="http://schemas.microsoft.com/office/drawing/2014/main" id="{4998658D-3F19-132F-9EC7-7BDA821C02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B1D9B050-0AA1-D5D7-131C-0A15131BC5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693347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C01A120-E0D2-D52B-7A7D-408C0F8A63E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AC137E2-6460-E8A7-9A2D-D7BE7BE7048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57C14F-A31F-4B6F-82C1-B816C7091758}" type="slidenum">
              <a:rPr lang="en-US" altLang="pt-BR"/>
              <a:pPr/>
              <a:t>83</a:t>
            </a:fld>
            <a:endParaRPr lang="en-US" altLang="pt-BR"/>
          </a:p>
        </p:txBody>
      </p:sp>
      <p:sp>
        <p:nvSpPr>
          <p:cNvPr id="73729" name="Rectangle 1">
            <a:extLst>
              <a:ext uri="{FF2B5EF4-FFF2-40B4-BE49-F238E27FC236}">
                <a16:creationId xmlns:a16="http://schemas.microsoft.com/office/drawing/2014/main" id="{4998658D-3F19-132F-9EC7-7BDA821C02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B1D9B050-0AA1-D5D7-131C-0A15131BC5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85980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C01A120-E0D2-D52B-7A7D-408C0F8A63E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AC137E2-6460-E8A7-9A2D-D7BE7BE7048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57C14F-A31F-4B6F-82C1-B816C7091758}" type="slidenum">
              <a:rPr lang="en-US" altLang="pt-BR"/>
              <a:pPr/>
              <a:t>84</a:t>
            </a:fld>
            <a:endParaRPr lang="en-US" altLang="pt-BR"/>
          </a:p>
        </p:txBody>
      </p:sp>
      <p:sp>
        <p:nvSpPr>
          <p:cNvPr id="73729" name="Rectangle 1">
            <a:extLst>
              <a:ext uri="{FF2B5EF4-FFF2-40B4-BE49-F238E27FC236}">
                <a16:creationId xmlns:a16="http://schemas.microsoft.com/office/drawing/2014/main" id="{4998658D-3F19-132F-9EC7-7BDA821C02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B1D9B050-0AA1-D5D7-131C-0A15131BC5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80842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A0E498A-4D2F-862A-5759-1BF735A3F17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2E2BC24-AB78-7586-A532-26C3DBF48C2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A9F0DC-B08A-45D6-A38D-A62ECD3D4832}" type="slidenum">
              <a:rPr lang="en-US" altLang="pt-BR"/>
              <a:pPr/>
              <a:t>8</a:t>
            </a:fld>
            <a:endParaRPr lang="en-US" altLang="pt-BR"/>
          </a:p>
        </p:txBody>
      </p:sp>
      <p:sp>
        <p:nvSpPr>
          <p:cNvPr id="44033" name="Rectangle 1">
            <a:extLst>
              <a:ext uri="{FF2B5EF4-FFF2-40B4-BE49-F238E27FC236}">
                <a16:creationId xmlns:a16="http://schemas.microsoft.com/office/drawing/2014/main" id="{AADA1877-D96C-F869-3814-12EB37110C5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4B8C21D3-4CC1-21C4-286A-446DBC30D24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44035" name="Text Box 3">
            <a:extLst>
              <a:ext uri="{FF2B5EF4-FFF2-40B4-BE49-F238E27FC236}">
                <a16:creationId xmlns:a16="http://schemas.microsoft.com/office/drawing/2014/main" id="{AF80472B-565C-8F7C-7668-35EBA8C6C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8DB3953-FC31-4381-B033-D8C71780DCD0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8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C01A120-E0D2-D52B-7A7D-408C0F8A63E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AC137E2-6460-E8A7-9A2D-D7BE7BE7048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57C14F-A31F-4B6F-82C1-B816C7091758}" type="slidenum">
              <a:rPr lang="en-US" altLang="pt-BR"/>
              <a:pPr/>
              <a:t>85</a:t>
            </a:fld>
            <a:endParaRPr lang="en-US" altLang="pt-BR"/>
          </a:p>
        </p:txBody>
      </p:sp>
      <p:sp>
        <p:nvSpPr>
          <p:cNvPr id="73729" name="Rectangle 1">
            <a:extLst>
              <a:ext uri="{FF2B5EF4-FFF2-40B4-BE49-F238E27FC236}">
                <a16:creationId xmlns:a16="http://schemas.microsoft.com/office/drawing/2014/main" id="{4998658D-3F19-132F-9EC7-7BDA821C02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B1D9B050-0AA1-D5D7-131C-0A15131BC5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984240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C01A120-E0D2-D52B-7A7D-408C0F8A63E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AC137E2-6460-E8A7-9A2D-D7BE7BE7048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57C14F-A31F-4B6F-82C1-B816C7091758}" type="slidenum">
              <a:rPr lang="en-US" altLang="pt-BR"/>
              <a:pPr/>
              <a:t>86</a:t>
            </a:fld>
            <a:endParaRPr lang="en-US" altLang="pt-BR"/>
          </a:p>
        </p:txBody>
      </p:sp>
      <p:sp>
        <p:nvSpPr>
          <p:cNvPr id="73729" name="Rectangle 1">
            <a:extLst>
              <a:ext uri="{FF2B5EF4-FFF2-40B4-BE49-F238E27FC236}">
                <a16:creationId xmlns:a16="http://schemas.microsoft.com/office/drawing/2014/main" id="{4998658D-3F19-132F-9EC7-7BDA821C02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B1D9B050-0AA1-D5D7-131C-0A15131BC5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332286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C01A120-E0D2-D52B-7A7D-408C0F8A63E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AC137E2-6460-E8A7-9A2D-D7BE7BE7048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57C14F-A31F-4B6F-82C1-B816C7091758}" type="slidenum">
              <a:rPr lang="en-US" altLang="pt-BR"/>
              <a:pPr/>
              <a:t>87</a:t>
            </a:fld>
            <a:endParaRPr lang="en-US" altLang="pt-BR"/>
          </a:p>
        </p:txBody>
      </p:sp>
      <p:sp>
        <p:nvSpPr>
          <p:cNvPr id="73729" name="Rectangle 1">
            <a:extLst>
              <a:ext uri="{FF2B5EF4-FFF2-40B4-BE49-F238E27FC236}">
                <a16:creationId xmlns:a16="http://schemas.microsoft.com/office/drawing/2014/main" id="{4998658D-3F19-132F-9EC7-7BDA821C02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B1D9B050-0AA1-D5D7-131C-0A15131BC5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444621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C01A120-E0D2-D52B-7A7D-408C0F8A63E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AC137E2-6460-E8A7-9A2D-D7BE7BE7048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57C14F-A31F-4B6F-82C1-B816C7091758}" type="slidenum">
              <a:rPr lang="en-US" altLang="pt-BR"/>
              <a:pPr/>
              <a:t>88</a:t>
            </a:fld>
            <a:endParaRPr lang="en-US" altLang="pt-BR"/>
          </a:p>
        </p:txBody>
      </p:sp>
      <p:sp>
        <p:nvSpPr>
          <p:cNvPr id="73729" name="Rectangle 1">
            <a:extLst>
              <a:ext uri="{FF2B5EF4-FFF2-40B4-BE49-F238E27FC236}">
                <a16:creationId xmlns:a16="http://schemas.microsoft.com/office/drawing/2014/main" id="{4998658D-3F19-132F-9EC7-7BDA821C02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B1D9B050-0AA1-D5D7-131C-0A15131BC5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3839921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C01A120-E0D2-D52B-7A7D-408C0F8A63E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AC137E2-6460-E8A7-9A2D-D7BE7BE7048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57C14F-A31F-4B6F-82C1-B816C7091758}" type="slidenum">
              <a:rPr lang="en-US" altLang="pt-BR"/>
              <a:pPr/>
              <a:t>89</a:t>
            </a:fld>
            <a:endParaRPr lang="en-US" altLang="pt-BR"/>
          </a:p>
        </p:txBody>
      </p:sp>
      <p:sp>
        <p:nvSpPr>
          <p:cNvPr id="73729" name="Rectangle 1">
            <a:extLst>
              <a:ext uri="{FF2B5EF4-FFF2-40B4-BE49-F238E27FC236}">
                <a16:creationId xmlns:a16="http://schemas.microsoft.com/office/drawing/2014/main" id="{4998658D-3F19-132F-9EC7-7BDA821C02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B1D9B050-0AA1-D5D7-131C-0A15131BC5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4870626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C01A120-E0D2-D52B-7A7D-408C0F8A63E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AC137E2-6460-E8A7-9A2D-D7BE7BE7048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57C14F-A31F-4B6F-82C1-B816C7091758}" type="slidenum">
              <a:rPr lang="en-US" altLang="pt-BR"/>
              <a:pPr/>
              <a:t>90</a:t>
            </a:fld>
            <a:endParaRPr lang="en-US" altLang="pt-BR"/>
          </a:p>
        </p:txBody>
      </p:sp>
      <p:sp>
        <p:nvSpPr>
          <p:cNvPr id="73729" name="Rectangle 1">
            <a:extLst>
              <a:ext uri="{FF2B5EF4-FFF2-40B4-BE49-F238E27FC236}">
                <a16:creationId xmlns:a16="http://schemas.microsoft.com/office/drawing/2014/main" id="{4998658D-3F19-132F-9EC7-7BDA821C02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B1D9B050-0AA1-D5D7-131C-0A15131BC5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0691965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C01A120-E0D2-D52B-7A7D-408C0F8A63E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AC137E2-6460-E8A7-9A2D-D7BE7BE7048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57C14F-A31F-4B6F-82C1-B816C7091758}" type="slidenum">
              <a:rPr lang="en-US" altLang="pt-BR"/>
              <a:pPr/>
              <a:t>91</a:t>
            </a:fld>
            <a:endParaRPr lang="en-US" altLang="pt-BR"/>
          </a:p>
        </p:txBody>
      </p:sp>
      <p:sp>
        <p:nvSpPr>
          <p:cNvPr id="73729" name="Rectangle 1">
            <a:extLst>
              <a:ext uri="{FF2B5EF4-FFF2-40B4-BE49-F238E27FC236}">
                <a16:creationId xmlns:a16="http://schemas.microsoft.com/office/drawing/2014/main" id="{4998658D-3F19-132F-9EC7-7BDA821C02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B1D9B050-0AA1-D5D7-131C-0A15131BC5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3799351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C01A120-E0D2-D52B-7A7D-408C0F8A63E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AC137E2-6460-E8A7-9A2D-D7BE7BE7048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57C14F-A31F-4B6F-82C1-B816C7091758}" type="slidenum">
              <a:rPr lang="en-US" altLang="pt-BR"/>
              <a:pPr/>
              <a:t>92</a:t>
            </a:fld>
            <a:endParaRPr lang="en-US" altLang="pt-BR"/>
          </a:p>
        </p:txBody>
      </p:sp>
      <p:sp>
        <p:nvSpPr>
          <p:cNvPr id="73729" name="Rectangle 1">
            <a:extLst>
              <a:ext uri="{FF2B5EF4-FFF2-40B4-BE49-F238E27FC236}">
                <a16:creationId xmlns:a16="http://schemas.microsoft.com/office/drawing/2014/main" id="{4998658D-3F19-132F-9EC7-7BDA821C02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B1D9B050-0AA1-D5D7-131C-0A15131BC5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5772996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C01A120-E0D2-D52B-7A7D-408C0F8A63E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AC137E2-6460-E8A7-9A2D-D7BE7BE7048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57C14F-A31F-4B6F-82C1-B816C7091758}" type="slidenum">
              <a:rPr lang="en-US" altLang="pt-BR"/>
              <a:pPr/>
              <a:t>93</a:t>
            </a:fld>
            <a:endParaRPr lang="en-US" altLang="pt-BR"/>
          </a:p>
        </p:txBody>
      </p:sp>
      <p:sp>
        <p:nvSpPr>
          <p:cNvPr id="73729" name="Rectangle 1">
            <a:extLst>
              <a:ext uri="{FF2B5EF4-FFF2-40B4-BE49-F238E27FC236}">
                <a16:creationId xmlns:a16="http://schemas.microsoft.com/office/drawing/2014/main" id="{4998658D-3F19-132F-9EC7-7BDA821C02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B1D9B050-0AA1-D5D7-131C-0A15131BC5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396045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C01A120-E0D2-D52B-7A7D-408C0F8A63E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AC137E2-6460-E8A7-9A2D-D7BE7BE7048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57C14F-A31F-4B6F-82C1-B816C7091758}" type="slidenum">
              <a:rPr lang="en-US" altLang="pt-BR"/>
              <a:pPr/>
              <a:t>94</a:t>
            </a:fld>
            <a:endParaRPr lang="en-US" altLang="pt-BR"/>
          </a:p>
        </p:txBody>
      </p:sp>
      <p:sp>
        <p:nvSpPr>
          <p:cNvPr id="73729" name="Rectangle 1">
            <a:extLst>
              <a:ext uri="{FF2B5EF4-FFF2-40B4-BE49-F238E27FC236}">
                <a16:creationId xmlns:a16="http://schemas.microsoft.com/office/drawing/2014/main" id="{4998658D-3F19-132F-9EC7-7BDA821C02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B1D9B050-0AA1-D5D7-131C-0A15131BC5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72663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6A95E28-4F10-5106-0AC0-0F9983C052F5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C7DD87B1-5DDF-CB11-9A53-70461A0D45C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34A16D-9620-471E-9584-64FCEFFF8440}" type="slidenum">
              <a:rPr lang="en-US" altLang="pt-BR"/>
              <a:pPr/>
              <a:t>9</a:t>
            </a:fld>
            <a:endParaRPr lang="en-US" altLang="pt-BR"/>
          </a:p>
        </p:txBody>
      </p:sp>
      <p:sp>
        <p:nvSpPr>
          <p:cNvPr id="45057" name="Rectangle 1">
            <a:extLst>
              <a:ext uri="{FF2B5EF4-FFF2-40B4-BE49-F238E27FC236}">
                <a16:creationId xmlns:a16="http://schemas.microsoft.com/office/drawing/2014/main" id="{C206EB45-1C03-253F-CA71-B716FC1B424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4619207F-D0DF-A6AD-3489-44AA7262BD1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  <p:sp>
        <p:nvSpPr>
          <p:cNvPr id="45059" name="Text Box 3">
            <a:extLst>
              <a:ext uri="{FF2B5EF4-FFF2-40B4-BE49-F238E27FC236}">
                <a16:creationId xmlns:a16="http://schemas.microsoft.com/office/drawing/2014/main" id="{7E328A8F-DB86-C3EA-4C59-9E25A671B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9952665-2789-4A9E-8036-0EE53D552F32}" type="slidenum">
              <a:rPr lang="en-US" altLang="pt-BR" sz="1200">
                <a:latin typeface="Calibri" panose="020F0502020204030204" pitchFamily="34" charset="0"/>
                <a:cs typeface="Arial" panose="020B0604020202020204" pitchFamily="34" charset="0"/>
              </a:rPr>
              <a:pPr algn="r" eaLnBrk="1" hangingPunct="1">
                <a:buClrTx/>
                <a:buFontTx/>
                <a:buNone/>
              </a:pPr>
              <a:t>9</a:t>
            </a:fld>
            <a:endParaRPr lang="en-US" altLang="pt-BR" sz="12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C01A120-E0D2-D52B-7A7D-408C0F8A63E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AC137E2-6460-E8A7-9A2D-D7BE7BE7048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57C14F-A31F-4B6F-82C1-B816C7091758}" type="slidenum">
              <a:rPr lang="en-US" altLang="pt-BR"/>
              <a:pPr/>
              <a:t>95</a:t>
            </a:fld>
            <a:endParaRPr lang="en-US" altLang="pt-BR"/>
          </a:p>
        </p:txBody>
      </p:sp>
      <p:sp>
        <p:nvSpPr>
          <p:cNvPr id="73729" name="Rectangle 1">
            <a:extLst>
              <a:ext uri="{FF2B5EF4-FFF2-40B4-BE49-F238E27FC236}">
                <a16:creationId xmlns:a16="http://schemas.microsoft.com/office/drawing/2014/main" id="{4998658D-3F19-132F-9EC7-7BDA821C02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B1D9B050-0AA1-D5D7-131C-0A15131BC5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1146447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C01A120-E0D2-D52B-7A7D-408C0F8A63E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AC137E2-6460-E8A7-9A2D-D7BE7BE7048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57C14F-A31F-4B6F-82C1-B816C7091758}" type="slidenum">
              <a:rPr lang="en-US" altLang="pt-BR"/>
              <a:pPr/>
              <a:t>96</a:t>
            </a:fld>
            <a:endParaRPr lang="en-US" altLang="pt-BR"/>
          </a:p>
        </p:txBody>
      </p:sp>
      <p:sp>
        <p:nvSpPr>
          <p:cNvPr id="73729" name="Rectangle 1">
            <a:extLst>
              <a:ext uri="{FF2B5EF4-FFF2-40B4-BE49-F238E27FC236}">
                <a16:creationId xmlns:a16="http://schemas.microsoft.com/office/drawing/2014/main" id="{4998658D-3F19-132F-9EC7-7BDA821C02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B1D9B050-0AA1-D5D7-131C-0A15131BC5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3524578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C01A120-E0D2-D52B-7A7D-408C0F8A63E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AC137E2-6460-E8A7-9A2D-D7BE7BE7048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57C14F-A31F-4B6F-82C1-B816C7091758}" type="slidenum">
              <a:rPr lang="en-US" altLang="pt-BR"/>
              <a:pPr/>
              <a:t>97</a:t>
            </a:fld>
            <a:endParaRPr lang="en-US" altLang="pt-BR"/>
          </a:p>
        </p:txBody>
      </p:sp>
      <p:sp>
        <p:nvSpPr>
          <p:cNvPr id="73729" name="Rectangle 1">
            <a:extLst>
              <a:ext uri="{FF2B5EF4-FFF2-40B4-BE49-F238E27FC236}">
                <a16:creationId xmlns:a16="http://schemas.microsoft.com/office/drawing/2014/main" id="{4998658D-3F19-132F-9EC7-7BDA821C02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B1D9B050-0AA1-D5D7-131C-0A15131BC5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563036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C01A120-E0D2-D52B-7A7D-408C0F8A63E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AC137E2-6460-E8A7-9A2D-D7BE7BE7048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57C14F-A31F-4B6F-82C1-B816C7091758}" type="slidenum">
              <a:rPr lang="en-US" altLang="pt-BR"/>
              <a:pPr/>
              <a:t>98</a:t>
            </a:fld>
            <a:endParaRPr lang="en-US" altLang="pt-BR"/>
          </a:p>
        </p:txBody>
      </p:sp>
      <p:sp>
        <p:nvSpPr>
          <p:cNvPr id="73729" name="Rectangle 1">
            <a:extLst>
              <a:ext uri="{FF2B5EF4-FFF2-40B4-BE49-F238E27FC236}">
                <a16:creationId xmlns:a16="http://schemas.microsoft.com/office/drawing/2014/main" id="{4998658D-3F19-132F-9EC7-7BDA821C02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B1D9B050-0AA1-D5D7-131C-0A15131BC5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3238307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C01A120-E0D2-D52B-7A7D-408C0F8A63E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AC137E2-6460-E8A7-9A2D-D7BE7BE7048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57C14F-A31F-4B6F-82C1-B816C7091758}" type="slidenum">
              <a:rPr lang="en-US" altLang="pt-BR"/>
              <a:pPr/>
              <a:t>99</a:t>
            </a:fld>
            <a:endParaRPr lang="en-US" altLang="pt-BR"/>
          </a:p>
        </p:txBody>
      </p:sp>
      <p:sp>
        <p:nvSpPr>
          <p:cNvPr id="73729" name="Rectangle 1">
            <a:extLst>
              <a:ext uri="{FF2B5EF4-FFF2-40B4-BE49-F238E27FC236}">
                <a16:creationId xmlns:a16="http://schemas.microsoft.com/office/drawing/2014/main" id="{4998658D-3F19-132F-9EC7-7BDA821C02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B1D9B050-0AA1-D5D7-131C-0A15131BC5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52901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C01A120-E0D2-D52B-7A7D-408C0F8A63E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pt-BR" altLang="pt-BR"/>
              <a:t>05/07/22</a:t>
            </a: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4AC137E2-6460-E8A7-9A2D-D7BE7BE7048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57C14F-A31F-4B6F-82C1-B816C7091758}" type="slidenum">
              <a:rPr lang="en-US" altLang="pt-BR"/>
              <a:pPr/>
              <a:t>100</a:t>
            </a:fld>
            <a:endParaRPr lang="en-US" altLang="pt-BR"/>
          </a:p>
        </p:txBody>
      </p:sp>
      <p:sp>
        <p:nvSpPr>
          <p:cNvPr id="73729" name="Rectangle 1">
            <a:extLst>
              <a:ext uri="{FF2B5EF4-FFF2-40B4-BE49-F238E27FC236}">
                <a16:creationId xmlns:a16="http://schemas.microsoft.com/office/drawing/2014/main" id="{4998658D-3F19-132F-9EC7-7BDA821C02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B1D9B050-0AA1-D5D7-131C-0A15131BC5A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24823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BDE17-677E-FCCE-43A9-12A99C671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DDCD36-6198-30D0-11B4-AB80885D9B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072DC8-6D9B-92FC-0CBB-DFD5E040F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4CDDA-FA0B-4C50-9E2A-D5285339FF08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C824FC-8B0C-80C1-6E31-70A77EAE8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B37C34-D86D-6756-F516-C643B199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4E16-3B78-4B3A-9B0D-96DDB300D4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5843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5D6C96-90DA-186E-5A66-9C024A3A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6A83A8C-B3E7-608D-45A3-32EA03250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224EE1-EDE9-75F5-B245-60F51688F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4CDDA-FA0B-4C50-9E2A-D5285339FF08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208F19-3E58-18BA-E25B-A879E8CBA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37F393-EE73-3537-3E7A-1CB1AFB9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4E16-3B78-4B3A-9B0D-96DDB300D4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5082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4D3243C-3942-E2E8-2CA7-FB5E53012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6FE05E5-1F46-3337-159A-8343509CD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551572-34D1-0119-8AA1-6845CD1FC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4CDDA-FA0B-4C50-9E2A-D5285339FF08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585B8B-773E-2445-7BCF-0802FC45A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8DF0BD-259B-7B17-80A6-AC312833A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4E16-3B78-4B3A-9B0D-96DDB300D4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280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D1BA1-A77B-9FA1-0E56-D0C285686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C18EAC-8806-2E58-D4A1-040802578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A6B877-61D9-9D80-EF5B-1DC8F2F4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4CDDA-FA0B-4C50-9E2A-D5285339FF08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47423A-20C8-B51B-D98C-54A5FB55E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F6B6D3-E221-6473-4664-74AFA511B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4E16-3B78-4B3A-9B0D-96DDB300D4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81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37F7FB-FF55-7605-1717-497951217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0D050A-89F2-909F-74AD-590FC71FB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90AE4A-CDED-7332-68C8-B1FF53EB0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4CDDA-FA0B-4C50-9E2A-D5285339FF08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3E0982-1239-1DB5-F33A-14BDF4FAE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83D86C-329F-4E69-33D9-AD35BD1F5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4E16-3B78-4B3A-9B0D-96DDB300D4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660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64EA1-E799-6B8B-369A-83155B42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0841BE-B694-F9AF-90FA-F3072F077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A308700-47F2-0EC8-8C24-F045D820F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D411FA-4D89-C7A6-E27C-140005EC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4CDDA-FA0B-4C50-9E2A-D5285339FF08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D75987A-264E-E275-C219-23FD32130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74559C0-F6F9-31A9-FB73-69D6FDED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4E16-3B78-4B3A-9B0D-96DDB300D4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2424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6BE3E-FE6C-CF0A-77B4-5E4CFB95B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9B4B59-C920-EF4E-B910-D21B5E8F4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D1373C4-6C57-7A20-1948-6D716B90D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AD453A-F63E-857F-C4AD-B0C5984B0C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C6174DE-A448-E13E-2FCE-94A99C12FD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CF206C9-86DD-48B7-C27E-6F454FF9C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4CDDA-FA0B-4C50-9E2A-D5285339FF08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04333F0-575C-DAC9-7A9D-AFA84E1D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FFE9E05-97DC-3E5A-7844-40683E12F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4E16-3B78-4B3A-9B0D-96DDB300D4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7875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DBAB49-EEAA-B53B-1175-90F33B61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6B89487-4C3F-F77A-4A62-99D0B99BE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4CDDA-FA0B-4C50-9E2A-D5285339FF08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31A8E20-19D1-838C-78DB-2E6855389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11E9EBC-EEDD-DDE6-561E-FA3D8AD23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4E16-3B78-4B3A-9B0D-96DDB300D4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41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EF3B16-4B6C-20C4-EBD1-01105027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4CDDA-FA0B-4C50-9E2A-D5285339FF08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10E6A99-847E-495D-600C-B199121DE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862ED9A-FD0F-C1A0-F9AD-0EC22D8C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4E16-3B78-4B3A-9B0D-96DDB300D4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809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23D572-5B1C-ABB5-24A8-8B5B0FEC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403A7E-DF11-E2BA-DA9F-0C814276F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77AB37B-4765-FCF9-59D5-FBC9FF5F6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1D86645-BF6F-4BE6-551E-718EB7F26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4CDDA-FA0B-4C50-9E2A-D5285339FF08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E214C97-0DCD-289A-0ACD-DC9ACCB95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83D9275-4022-678B-F2C6-26088C032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4E16-3B78-4B3A-9B0D-96DDB300D4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345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07C7A-C3AE-7E20-9AD9-CFC2C13BC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B5EEE9B-E26B-B2B0-09B1-832EE9E7D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806F18E-1234-08C7-E288-225E99504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EC956D1-BD7C-00E6-8169-94ECE0B2D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4CDDA-FA0B-4C50-9E2A-D5285339FF08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6C7B61B-CDDC-48F0-0427-316CFA5E9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C1AF22-F53C-DD1F-5AA9-D6B42A6F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4E16-3B78-4B3A-9B0D-96DDB300D4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952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2CFBA37-22F5-646F-17E7-F0561465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F06C33-CE25-EAC4-5471-0733E62CA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3EA2A3-36D5-0589-76A6-9BBD267CE8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4CDDA-FA0B-4C50-9E2A-D5285339FF08}" type="datetimeFigureOut">
              <a:rPr lang="pt-BR" smtClean="0"/>
              <a:t>11/10/2024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635383-BF96-E7A2-CAAC-B5089D4CF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CADDFB-5138-CD8A-0C90-6541F07A2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4E16-3B78-4B3A-9B0D-96DDB300D4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815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4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gif"/><Relationship Id="rId5" Type="http://schemas.openxmlformats.org/officeDocument/2006/relationships/image" Target="../media/image17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gif"/><Relationship Id="rId5" Type="http://schemas.openxmlformats.org/officeDocument/2006/relationships/image" Target="../media/image64.png"/><Relationship Id="rId4" Type="http://schemas.openxmlformats.org/officeDocument/2006/relationships/image" Target="../media/image5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gif"/><Relationship Id="rId5" Type="http://schemas.openxmlformats.org/officeDocument/2006/relationships/image" Target="../media/image420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2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3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3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9.png"/><Relationship Id="rId7" Type="http://schemas.openxmlformats.org/officeDocument/2006/relationships/image" Target="../media/image5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g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0.png"/><Relationship Id="rId4" Type="http://schemas.openxmlformats.org/officeDocument/2006/relationships/image" Target="../media/image5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gif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1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0.png"/><Relationship Id="rId5" Type="http://schemas.openxmlformats.org/officeDocument/2006/relationships/image" Target="../media/image740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7" Type="http://schemas.openxmlformats.org/officeDocument/2006/relationships/image" Target="../media/image80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780.png"/><Relationship Id="rId4" Type="http://schemas.openxmlformats.org/officeDocument/2006/relationships/image" Target="../media/image7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0.png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0.png"/><Relationship Id="rId5" Type="http://schemas.openxmlformats.org/officeDocument/2006/relationships/image" Target="../media/image900.png"/><Relationship Id="rId4" Type="http://schemas.openxmlformats.org/officeDocument/2006/relationships/image" Target="../media/image8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0.png"/><Relationship Id="rId5" Type="http://schemas.openxmlformats.org/officeDocument/2006/relationships/image" Target="../media/image930.png"/><Relationship Id="rId4" Type="http://schemas.openxmlformats.org/officeDocument/2006/relationships/image" Target="../media/image92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em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emf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emf"/><Relationship Id="rId4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>
            <a:extLst>
              <a:ext uri="{FF2B5EF4-FFF2-40B4-BE49-F238E27FC236}">
                <a16:creationId xmlns:a16="http://schemas.microsoft.com/office/drawing/2014/main" id="{A4B6A401-1273-2D66-C5F8-265A550F2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857501"/>
            <a:ext cx="77724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>
                <a:latin typeface="Calibri" panose="020F0502020204030204" pitchFamily="34" charset="0"/>
              </a:rPr>
              <a:t>Conceitos</a:t>
            </a:r>
            <a:r>
              <a:rPr lang="en-US" altLang="pt-BR" sz="4400">
                <a:latin typeface="Calibri" panose="020F0502020204030204" pitchFamily="34" charset="0"/>
              </a:rPr>
              <a:t> </a:t>
            </a:r>
            <a:r>
              <a:rPr lang="pt-BR" altLang="pt-BR" sz="4400">
                <a:latin typeface="Calibri" panose="020F0502020204030204" pitchFamily="34" charset="0"/>
              </a:rPr>
              <a:t>Básicos</a:t>
            </a:r>
            <a:r>
              <a:rPr lang="en-US" altLang="pt-BR" sz="4400">
                <a:latin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3F3D040-4654-1585-012D-C29C72613218}"/>
              </a:ext>
            </a:extLst>
          </p:cNvPr>
          <p:cNvSpPr txBox="1"/>
          <p:nvPr/>
        </p:nvSpPr>
        <p:spPr>
          <a:xfrm>
            <a:off x="2120291" y="2509673"/>
            <a:ext cx="746696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solidFill>
                  <a:srgbClr val="FF0000"/>
                </a:solidFill>
                <a:highlight>
                  <a:srgbClr val="FFFFFF"/>
                </a:highlight>
                <a:latin typeface="Arial Black" panose="020B0A04020102020204" pitchFamily="34" charset="0"/>
                <a:ea typeface="Arial" panose="020B0604020202020204" pitchFamily="34" charset="0"/>
              </a:rPr>
              <a:t>D</a:t>
            </a:r>
            <a:r>
              <a:rPr lang="pt-BR" sz="440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Arial Black" panose="020B0A04020102020204" pitchFamily="34" charset="0"/>
                <a:ea typeface="Arial" panose="020B0604020202020204" pitchFamily="34" charset="0"/>
              </a:rPr>
              <a:t>inâmica </a:t>
            </a:r>
          </a:p>
          <a:p>
            <a:pPr algn="ctr"/>
            <a:r>
              <a:rPr lang="pt-BR" sz="4400" dirty="0">
                <a:solidFill>
                  <a:srgbClr val="FF0000"/>
                </a:solidFill>
                <a:highlight>
                  <a:srgbClr val="FFFFFF"/>
                </a:highlight>
                <a:latin typeface="Arial Black" panose="020B0A04020102020204" pitchFamily="34" charset="0"/>
                <a:ea typeface="Arial" panose="020B0604020202020204" pitchFamily="34" charset="0"/>
              </a:rPr>
              <a:t>N</a:t>
            </a:r>
            <a:r>
              <a:rPr lang="pt-BR" sz="440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Arial Black" panose="020B0A04020102020204" pitchFamily="34" charset="0"/>
                <a:ea typeface="Arial" panose="020B0604020202020204" pitchFamily="34" charset="0"/>
              </a:rPr>
              <a:t>ão-Hidrostática</a:t>
            </a:r>
            <a:endParaRPr lang="pt-BR" sz="4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AAFFB82-7803-61D3-8592-324452C7C90D}"/>
              </a:ext>
            </a:extLst>
          </p:cNvPr>
          <p:cNvSpPr txBox="1"/>
          <p:nvPr/>
        </p:nvSpPr>
        <p:spPr>
          <a:xfrm>
            <a:off x="2116336" y="99474"/>
            <a:ext cx="7025878" cy="558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15000"/>
              </a:lnSpc>
            </a:pPr>
            <a:r>
              <a:rPr lang="pt-BR" sz="280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Arial Black" panose="020B0A04020102020204" pitchFamily="34" charset="0"/>
                <a:ea typeface="Arial" panose="020B0604020202020204" pitchFamily="34" charset="0"/>
              </a:rPr>
              <a:t>1.3 dinâmica não-hidrostática, </a:t>
            </a:r>
            <a:endParaRPr lang="pt-BR" sz="2800" dirty="0">
              <a:solidFill>
                <a:srgbClr val="FF0000"/>
              </a:solidFill>
              <a:effectLst/>
              <a:latin typeface="Arial Black" panose="020B0A040201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1132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923C3159-145A-6EE2-2013-C0222689B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CB357D8-E314-0196-4AC7-99A72859B082}"/>
              </a:ext>
            </a:extLst>
          </p:cNvPr>
          <p:cNvSpPr txBox="1"/>
          <p:nvPr/>
        </p:nvSpPr>
        <p:spPr>
          <a:xfrm>
            <a:off x="207253" y="958360"/>
            <a:ext cx="891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(g) Malha de grade deslocada (</a:t>
            </a:r>
            <a:r>
              <a:rPr lang="pt-BR" sz="2400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Staggered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)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D83B36-AED3-C700-05F3-C479C1DC6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832253"/>
            <a:ext cx="2861079" cy="2286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A593613-E8FB-BA31-03B7-09B3A2799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023" y="1749352"/>
            <a:ext cx="2861079" cy="2451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F13DFEA-0908-747F-0167-48BE84373195}"/>
                  </a:ext>
                </a:extLst>
              </p:cNvPr>
              <p:cNvSpPr txBox="1"/>
              <p:nvPr/>
            </p:nvSpPr>
            <p:spPr>
              <a:xfrm>
                <a:off x="155448" y="4039772"/>
                <a:ext cx="11881104" cy="2618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endParaRPr lang="pt-BR" dirty="0">
                  <a:solidFill>
                    <a:srgbClr val="3C4043"/>
                  </a:solidFill>
                  <a:latin typeface="Arial Black" panose="020B0A04020102020204" pitchFamily="34" charset="0"/>
                </a:endParaRPr>
              </a:p>
              <a:p>
                <a:pPr algn="just"/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A velocidade de fase computacional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pt-BR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) e a velocidade de grupo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solidFill>
                              <a:srgbClr val="3C404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solidFill>
                              <a:srgbClr val="3C4043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b="0" i="1" smtClean="0">
                            <a:solidFill>
                              <a:srgbClr val="3C4043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pt-BR" i="1">
                        <a:solidFill>
                          <a:srgbClr val="3C4043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solidFill>
                              <a:srgbClr val="3C4043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 smtClean="0">
                            <a:solidFill>
                              <a:srgbClr val="3C40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pt-BR" i="1">
                            <a:solidFill>
                              <a:srgbClr val="3C40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num>
                      <m:den>
                        <m:r>
                          <a:rPr lang="pt-BR" i="1">
                            <a:solidFill>
                              <a:srgbClr val="3C40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pt-BR" i="1">
                            <a:solidFill>
                              <a:srgbClr val="3C4043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) analisadas como funções de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𝑘𝑑</m:t>
                        </m:r>
                      </m:num>
                      <m:den>
                        <m: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para as </a:t>
                </a:r>
                <a:r>
                  <a:rPr lang="pt-BR" b="0" i="0" dirty="0">
                    <a:solidFill>
                      <a:srgbClr val="FF0000"/>
                    </a:solidFill>
                    <a:effectLst/>
                    <a:latin typeface="Arial Black" panose="020B0A04020102020204" pitchFamily="34" charset="0"/>
                  </a:rPr>
                  <a:t>quatro grades (A,B,C e D) 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conforme mostrado nos painéis (b) e (c), respectivamente (</a:t>
                </a:r>
                <a:r>
                  <a:rPr lang="pt-BR" b="0" i="0" dirty="0" err="1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Schoenstadt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1978 ).</a:t>
                </a:r>
              </a:p>
              <a:p>
                <a:pPr algn="just"/>
                <a:endParaRPr lang="pt-BR" dirty="0">
                  <a:solidFill>
                    <a:srgbClr val="3C4043"/>
                  </a:solidFill>
                  <a:latin typeface="Arial Black" panose="020B0A04020102020204" pitchFamily="34" charset="0"/>
                </a:endParaRPr>
              </a:p>
              <a:p>
                <a:pPr algn="just"/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A solução da equação diferencial também está incluída (</a:t>
                </a:r>
                <a:r>
                  <a:rPr lang="pt-BR" b="0" i="0" dirty="0" err="1">
                    <a:solidFill>
                      <a:srgbClr val="FF0000"/>
                    </a:solidFill>
                    <a:effectLst/>
                    <a:latin typeface="Arial Black" panose="020B0A04020102020204" pitchFamily="34" charset="0"/>
                  </a:rPr>
                  <a:t>diff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). Esses resultados usam os seguintes valores: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b="0" i="1" dirty="0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b="0" i="1" dirty="0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𝑔𝐻</m:t>
                        </m:r>
                      </m:e>
                    </m:rad>
                    <m:r>
                      <a:rPr lang="pt-BR" b="0" i="1" dirty="0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dirty="0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dirty="0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b="0" i="1" dirty="0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b="0" i="1" dirty="0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pt-BR" b="0" i="1" dirty="0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/</m:t>
                    </m:r>
                    <m:r>
                      <a:rPr lang="pt-BR" b="0" i="1" dirty="0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sSup>
                      <m:sSupPr>
                        <m:ctrlP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=500</m:t>
                    </m:r>
                    <m:r>
                      <a:rPr lang="pt-BR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, onde </a:t>
                </a:r>
                <a:r>
                  <a:rPr lang="pt-BR" b="0" i="0" dirty="0">
                    <a:solidFill>
                      <a:srgbClr val="00B050"/>
                    </a:solidFill>
                    <a:effectLst/>
                    <a:latin typeface="Arial Black" panose="020B0A04020102020204" pitchFamily="34" charset="0"/>
                  </a:rPr>
                  <a:t>d é o intervalo da grade 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(Adaptado após Arakawa e Lamb 1977)</a:t>
                </a:r>
                <a:endParaRPr lang="pt-BR" dirty="0"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F13DFEA-0908-747F-0167-48BE84373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8" y="4039772"/>
                <a:ext cx="11881104" cy="2618922"/>
              </a:xfrm>
              <a:prstGeom prst="rect">
                <a:avLst/>
              </a:prstGeom>
              <a:blipFill>
                <a:blip r:embed="rId5"/>
                <a:stretch>
                  <a:fillRect l="-462" r="-410" b="-30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BD4C15-34FD-B5D3-5020-22098A0BE525}"/>
              </a:ext>
            </a:extLst>
          </p:cNvPr>
          <p:cNvSpPr txBox="1"/>
          <p:nvPr/>
        </p:nvSpPr>
        <p:spPr>
          <a:xfrm>
            <a:off x="207253" y="1435850"/>
            <a:ext cx="11881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u="sng" dirty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MALHA B e C podem preservar melhor a velocidade de fase e a velocidade de grupo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80468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7CC13C5-00DA-238F-7AD8-E908878F0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611" y="1717176"/>
            <a:ext cx="10402310" cy="508834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115C941-A1CE-206F-8B6F-A957D1537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83" y="2459186"/>
            <a:ext cx="1731848" cy="1156446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4779473-720D-C37A-1C9D-7195894590EE}"/>
              </a:ext>
            </a:extLst>
          </p:cNvPr>
          <p:cNvSpPr/>
          <p:nvPr/>
        </p:nvSpPr>
        <p:spPr>
          <a:xfrm>
            <a:off x="9246195" y="3037409"/>
            <a:ext cx="914401" cy="4706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C054E8B0-46B6-7AEC-A8F7-70E97CD6281E}"/>
                  </a:ext>
                </a:extLst>
              </p:cNvPr>
              <p:cNvSpPr txBox="1"/>
              <p:nvPr/>
            </p:nvSpPr>
            <p:spPr>
              <a:xfrm>
                <a:off x="2246592" y="1012175"/>
                <a:ext cx="7235122" cy="70500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r>
                            <a:rPr lang="pt-BR" sz="1600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pt-BR" sz="1600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16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16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pt-BR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 dirty="0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pt-BR" sz="1600" i="1" dirty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6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sz="1600" i="1">
                          <a:latin typeface="Cambria Math"/>
                        </a:rPr>
                        <m:t>−</m:t>
                      </m:r>
                      <m:r>
                        <a:rPr lang="pt-BR" sz="1600" i="1">
                          <a:latin typeface="Cambria Math"/>
                        </a:rPr>
                        <m:t>𝑔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pt-BR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 dirty="0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pt-BR" sz="1600" i="1" dirty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a:rPr lang="pt-BR" sz="1600" i="1">
                              <a:latin typeface="Cambria Math"/>
                            </a:rPr>
                            <m:t>𝑖</m:t>
                          </m:r>
                          <m:r>
                            <a:rPr lang="pt-BR" sz="16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pt-BR" sz="1600" i="1">
                          <a:latin typeface="Cambria Math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/>
                          <a:ea typeface="Cambria Math"/>
                        </a:rPr>
                        <m:t>Ω</m:t>
                      </m:r>
                      <m:sSub>
                        <m:sSub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sz="1600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pt-BR" sz="1600" i="1">
                              <a:latin typeface="Cambria Math"/>
                              <a:ea typeface="Cambria Math"/>
                            </a:rPr>
                            <m:t>𝑖𝑗𝑘</m:t>
                          </m:r>
                        </m:sub>
                      </m:sSub>
                      <m:sSub>
                        <m:sSub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sz="1600" i="1">
                              <a:latin typeface="Cambria Math"/>
                              <a:ea typeface="Cambria Math"/>
                            </a:rPr>
                            <m:t>𝜂</m:t>
                          </m:r>
                        </m:e>
                        <m:sub>
                          <m:r>
                            <a:rPr lang="pt-BR" sz="1600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pt-BR" sz="16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1600" i="1">
                          <a:latin typeface="Cambria Math"/>
                          <a:ea typeface="Cambria Math"/>
                        </a:rPr>
                        <m:t>𝜈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C054E8B0-46B6-7AEC-A8F7-70E97CD62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592" y="1012175"/>
                <a:ext cx="7235122" cy="7050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DF420D8A-0990-4ABC-06C4-3016346CA817}"/>
              </a:ext>
            </a:extLst>
          </p:cNvPr>
          <p:cNvSpPr txBox="1"/>
          <p:nvPr/>
        </p:nvSpPr>
        <p:spPr>
          <a:xfrm>
            <a:off x="2116336" y="99474"/>
            <a:ext cx="7025878" cy="558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15000"/>
              </a:lnSpc>
            </a:pPr>
            <a:r>
              <a:rPr lang="pt-BR" sz="280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Arial Black" panose="020B0A04020102020204" pitchFamily="34" charset="0"/>
                <a:ea typeface="Arial" panose="020B0604020202020204" pitchFamily="34" charset="0"/>
              </a:rPr>
              <a:t>1.3 dinâmica não-hidrostática, </a:t>
            </a:r>
            <a:endParaRPr lang="pt-BR" sz="2800" dirty="0">
              <a:solidFill>
                <a:srgbClr val="FF0000"/>
              </a:solidFill>
              <a:effectLst/>
              <a:latin typeface="Arial Black" panose="020B0A040201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2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C48257B-33E1-3B19-AD63-71CC70490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7" y="2328953"/>
            <a:ext cx="5000907" cy="300495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62AEE6E-2E36-3A17-E218-AA8E4A72C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8" y="1001225"/>
            <a:ext cx="3952036" cy="132772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035504C-8637-9008-314D-46E331871AE1}"/>
              </a:ext>
            </a:extLst>
          </p:cNvPr>
          <p:cNvSpPr txBox="1"/>
          <p:nvPr/>
        </p:nvSpPr>
        <p:spPr>
          <a:xfrm>
            <a:off x="0" y="1844159"/>
            <a:ext cx="394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Simulação de onda de gravidade interna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B5CA59E-161D-F22B-DB86-97CC00547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013" y="1507476"/>
            <a:ext cx="1230212" cy="82147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6AE34AD-A29F-2FD2-DC36-BDDD30D28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7624" y="2328953"/>
            <a:ext cx="4690836" cy="300853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33B0B08-C7FF-862B-D0DE-00F175C5177D}"/>
              </a:ext>
            </a:extLst>
          </p:cNvPr>
          <p:cNvSpPr txBox="1"/>
          <p:nvPr/>
        </p:nvSpPr>
        <p:spPr>
          <a:xfrm>
            <a:off x="7630625" y="1947920"/>
            <a:ext cx="426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Intabilidade</a:t>
            </a:r>
            <a:r>
              <a:rPr lang="pt-BR" dirty="0"/>
              <a:t> </a:t>
            </a:r>
            <a:r>
              <a:rPr lang="pt-BR" dirty="0" err="1"/>
              <a:t>baroclinica</a:t>
            </a:r>
            <a:r>
              <a:rPr lang="pt-BR" dirty="0"/>
              <a:t> de Kelvin </a:t>
            </a:r>
            <a:r>
              <a:rPr lang="pt-BR" dirty="0" err="1"/>
              <a:t>Helmoltz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F639E21-ECC6-CF16-E7DD-577E2A2BB036}"/>
              </a:ext>
            </a:extLst>
          </p:cNvPr>
          <p:cNvSpPr txBox="1"/>
          <p:nvPr/>
        </p:nvSpPr>
        <p:spPr>
          <a:xfrm>
            <a:off x="2116336" y="99474"/>
            <a:ext cx="7025878" cy="558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15000"/>
              </a:lnSpc>
            </a:pPr>
            <a:r>
              <a:rPr lang="pt-BR" sz="280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Arial Black" panose="020B0A04020102020204" pitchFamily="34" charset="0"/>
                <a:ea typeface="Arial" panose="020B0604020202020204" pitchFamily="34" charset="0"/>
              </a:rPr>
              <a:t>1.3 dinâmica não-hidrostática, </a:t>
            </a:r>
            <a:endParaRPr lang="pt-BR" sz="2800" dirty="0">
              <a:solidFill>
                <a:srgbClr val="FF0000"/>
              </a:solidFill>
              <a:effectLst/>
              <a:latin typeface="Arial Black" panose="020B0A04020102020204" pitchFamily="34" charset="0"/>
              <a:ea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C7770B28-34C5-FFF2-6D35-9530F0099E27}"/>
                  </a:ext>
                </a:extLst>
              </p:cNvPr>
              <p:cNvSpPr txBox="1"/>
              <p:nvPr/>
            </p:nvSpPr>
            <p:spPr>
              <a:xfrm>
                <a:off x="2478439" y="5972175"/>
                <a:ext cx="7235122" cy="70500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r>
                            <a:rPr lang="pt-BR" sz="1600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pt-BR" sz="1600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16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16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pt-BR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pt-BR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pt-BR" sz="16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BR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6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sz="1600" i="1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r>
                        <a:rPr lang="pt-BR" sz="1600" i="1">
                          <a:solidFill>
                            <a:srgbClr val="FF0000"/>
                          </a:solidFill>
                          <a:latin typeface="Cambria Math"/>
                        </a:rPr>
                        <m:t>𝑔</m:t>
                      </m:r>
                      <m:f>
                        <m:fPr>
                          <m:ctrlPr>
                            <a:rPr lang="pt-BR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pt-B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pt-BR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pt-BR" sz="16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pt-BR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a:rPr lang="pt-BR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pt-BR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pt-BR" sz="1600" i="1">
                          <a:latin typeface="Cambria Math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/>
                          <a:ea typeface="Cambria Math"/>
                        </a:rPr>
                        <m:t>Ω</m:t>
                      </m:r>
                      <m:sSub>
                        <m:sSub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sz="1600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pt-BR" sz="1600" i="1">
                              <a:latin typeface="Cambria Math"/>
                              <a:ea typeface="Cambria Math"/>
                            </a:rPr>
                            <m:t>𝑖𝑗𝑘</m:t>
                          </m:r>
                        </m:sub>
                      </m:sSub>
                      <m:sSub>
                        <m:sSub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sz="1600" i="1">
                              <a:latin typeface="Cambria Math"/>
                              <a:ea typeface="Cambria Math"/>
                            </a:rPr>
                            <m:t>𝜂</m:t>
                          </m:r>
                        </m:e>
                        <m:sub>
                          <m:r>
                            <a:rPr lang="pt-BR" sz="1600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pt-BR" sz="16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1600" i="1">
                          <a:latin typeface="Cambria Math"/>
                          <a:ea typeface="Cambria Math"/>
                        </a:rPr>
                        <m:t>𝜈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C7770B28-34C5-FFF2-6D35-9530F0099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439" y="5972175"/>
                <a:ext cx="7235122" cy="7050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178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3BBA3C-D740-273D-2CA9-B79A007DD502}"/>
              </a:ext>
            </a:extLst>
          </p:cNvPr>
          <p:cNvSpPr txBox="1"/>
          <p:nvPr/>
        </p:nvSpPr>
        <p:spPr>
          <a:xfrm>
            <a:off x="7616550" y="1508109"/>
            <a:ext cx="45466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rgbClr val="FF0000"/>
                </a:solidFill>
                <a:latin typeface="Arial Black" panose="020B0A04020102020204" pitchFamily="34" charset="0"/>
              </a:rPr>
              <a:t>Uma das </a:t>
            </a:r>
            <a:r>
              <a:rPr lang="pt-BR" sz="2400" b="1" i="1" u="sng" dirty="0">
                <a:solidFill>
                  <a:srgbClr val="7030A0"/>
                </a:solidFill>
                <a:latin typeface="Arial Black" panose="020B0A04020102020204" pitchFamily="34" charset="0"/>
              </a:rPr>
              <a:t>principais razões</a:t>
            </a:r>
            <a:r>
              <a:rPr lang="pt-BR" sz="2400" dirty="0">
                <a:solidFill>
                  <a:srgbClr val="FF0000"/>
                </a:solidFill>
                <a:latin typeface="Arial Black" panose="020B0A04020102020204" pitchFamily="34" charset="0"/>
              </a:rPr>
              <a:t> para </a:t>
            </a:r>
            <a:r>
              <a:rPr lang="pt-BR" sz="2400" dirty="0">
                <a:solidFill>
                  <a:srgbClr val="00B050"/>
                </a:solidFill>
                <a:latin typeface="Arial Black" panose="020B0A04020102020204" pitchFamily="34" charset="0"/>
              </a:rPr>
              <a:t>aumentar a resolução nas escalas não hidrostáticas </a:t>
            </a:r>
            <a:r>
              <a:rPr lang="pt-BR" sz="2400" dirty="0">
                <a:solidFill>
                  <a:srgbClr val="FF0000"/>
                </a:solidFill>
                <a:latin typeface="Arial Black" panose="020B0A04020102020204" pitchFamily="34" charset="0"/>
              </a:rPr>
              <a:t>é resolver melhor a topografia, e começar a resolver explicitamente a estrutura e a evolução do sistema convectivo.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9F1E1C7-70A8-5144-FC05-9C145A695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5" y="1196991"/>
            <a:ext cx="7587767" cy="554638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A71FE84-2A0C-ADE5-CF9C-3B7DB9DD555F}"/>
              </a:ext>
            </a:extLst>
          </p:cNvPr>
          <p:cNvSpPr txBox="1"/>
          <p:nvPr/>
        </p:nvSpPr>
        <p:spPr>
          <a:xfrm>
            <a:off x="695879" y="904550"/>
            <a:ext cx="8876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Arial Black" panose="020B0A04020102020204" pitchFamily="34" charset="0"/>
              </a:rPr>
              <a:t>coordenada vertical híbrida (</a:t>
            </a:r>
            <a:r>
              <a:rPr lang="pt-BR" b="1" dirty="0" err="1">
                <a:latin typeface="Arial Black" panose="020B0A04020102020204" pitchFamily="34" charset="0"/>
              </a:rPr>
              <a:t>Klemp</a:t>
            </a:r>
            <a:r>
              <a:rPr lang="pt-BR" b="1" dirty="0">
                <a:latin typeface="Arial Black" panose="020B0A04020102020204" pitchFamily="34" charset="0"/>
              </a:rPr>
              <a:t>, 2011).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0CF35F-7AB3-5C10-98AC-40F54CF60B4F}"/>
              </a:ext>
            </a:extLst>
          </p:cNvPr>
          <p:cNvSpPr txBox="1"/>
          <p:nvPr/>
        </p:nvSpPr>
        <p:spPr>
          <a:xfrm>
            <a:off x="2116336" y="99474"/>
            <a:ext cx="7025878" cy="558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15000"/>
              </a:lnSpc>
            </a:pPr>
            <a:r>
              <a:rPr lang="pt-BR" sz="280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Arial Black" panose="020B0A04020102020204" pitchFamily="34" charset="0"/>
                <a:ea typeface="Arial" panose="020B0604020202020204" pitchFamily="34" charset="0"/>
              </a:rPr>
              <a:t>1.3 dinâmica não-hidrostática, </a:t>
            </a:r>
            <a:endParaRPr lang="pt-BR" sz="2800" dirty="0">
              <a:solidFill>
                <a:srgbClr val="FF0000"/>
              </a:solidFill>
              <a:effectLst/>
              <a:latin typeface="Arial Black" panose="020B0A04020102020204" pitchFamily="34" charset="0"/>
              <a:ea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1752710D-D4F3-74BA-8D33-2771615EE650}"/>
                  </a:ext>
                </a:extLst>
              </p:cNvPr>
              <p:cNvSpPr txBox="1"/>
              <p:nvPr/>
            </p:nvSpPr>
            <p:spPr>
              <a:xfrm>
                <a:off x="7741540" y="5158656"/>
                <a:ext cx="4296686" cy="181588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r>
                            <a:rPr lang="pt-BR" sz="1600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pt-BR" sz="1600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16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16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pt-BR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pt-BR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pt-BR" sz="16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BR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6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sz="1600" i="1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r>
                        <a:rPr lang="pt-BR" sz="1600" i="1">
                          <a:solidFill>
                            <a:srgbClr val="FF0000"/>
                          </a:solidFill>
                          <a:latin typeface="Cambria Math"/>
                        </a:rPr>
                        <m:t>𝑔</m:t>
                      </m:r>
                      <m:f>
                        <m:fPr>
                          <m:ctrlPr>
                            <a:rPr lang="pt-BR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pt-BR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pt-BR" sz="16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pt-BR" sz="16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pt-BR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a:rPr lang="pt-BR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pt-BR" sz="16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pt-BR" sz="1600" i="1">
                          <a:latin typeface="Cambria Math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/>
                          <a:ea typeface="Cambria Math"/>
                        </a:rPr>
                        <m:t>Ω</m:t>
                      </m:r>
                      <m:sSub>
                        <m:sSub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sz="1600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pt-BR" sz="1600" i="1">
                              <a:latin typeface="Cambria Math"/>
                              <a:ea typeface="Cambria Math"/>
                            </a:rPr>
                            <m:t>𝑖𝑗𝑘</m:t>
                          </m:r>
                        </m:sub>
                      </m:sSub>
                      <m:sSub>
                        <m:sSub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sz="1600" i="1">
                              <a:latin typeface="Cambria Math"/>
                              <a:ea typeface="Cambria Math"/>
                            </a:rPr>
                            <m:t>𝜂</m:t>
                          </m:r>
                        </m:e>
                        <m:sub>
                          <m:r>
                            <a:rPr lang="pt-BR" sz="1600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pt-BR" sz="160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sz="1600" i="1">
                          <a:latin typeface="Cambria Math"/>
                          <a:ea typeface="Cambria Math"/>
                        </a:rPr>
                        <m:t>𝜈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1752710D-D4F3-74BA-8D33-2771615EE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540" y="5158656"/>
                <a:ext cx="4296686" cy="18158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261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7CC13C5-00DA-238F-7AD8-E908878F0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47" y="953331"/>
            <a:ext cx="11341753" cy="554787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115C941-A1CE-206F-8B6F-A957D1537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54" y="2003613"/>
            <a:ext cx="1731848" cy="1156446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4779473-720D-C37A-1C9D-7195894590EE}"/>
              </a:ext>
            </a:extLst>
          </p:cNvPr>
          <p:cNvSpPr/>
          <p:nvPr/>
        </p:nvSpPr>
        <p:spPr>
          <a:xfrm>
            <a:off x="9246540" y="2267504"/>
            <a:ext cx="914401" cy="4706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2" descr="Updraft shear interactions">
            <a:extLst>
              <a:ext uri="{FF2B5EF4-FFF2-40B4-BE49-F238E27FC236}">
                <a16:creationId xmlns:a16="http://schemas.microsoft.com/office/drawing/2014/main" id="{13532787-C0F8-99B5-53A3-ADFF4E321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9237"/>
            <a:ext cx="5961074" cy="580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D2E0CD7-FF68-2913-C7F6-51DE7AF5088F}"/>
              </a:ext>
            </a:extLst>
          </p:cNvPr>
          <p:cNvSpPr txBox="1"/>
          <p:nvPr/>
        </p:nvSpPr>
        <p:spPr>
          <a:xfrm>
            <a:off x="5961075" y="3562632"/>
            <a:ext cx="5829580" cy="31393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 figura mostra um exemplo em que um modelo não hidrostático é necessário para capturar importantes efeitos da dinâmica e da física.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O </a:t>
            </a:r>
            <a:r>
              <a:rPr lang="pt-BR" dirty="0">
                <a:solidFill>
                  <a:srgbClr val="FF0000"/>
                </a:solidFill>
              </a:rPr>
              <a:t>cisalhamento do vento </a:t>
            </a:r>
            <a:r>
              <a:rPr lang="pt-BR" dirty="0"/>
              <a:t>dentro do ambiente da tempestade </a:t>
            </a:r>
            <a:r>
              <a:rPr lang="pt-BR" dirty="0">
                <a:solidFill>
                  <a:srgbClr val="FF0000"/>
                </a:solidFill>
              </a:rPr>
              <a:t>dá origem a perturbação de pressões </a:t>
            </a:r>
            <a:r>
              <a:rPr lang="pt-BR" dirty="0"/>
              <a:t>dentro da célula da tempestade, produzindo </a:t>
            </a:r>
            <a:r>
              <a:rPr lang="pt-BR" dirty="0">
                <a:solidFill>
                  <a:srgbClr val="00B050"/>
                </a:solidFill>
              </a:rPr>
              <a:t>subida e descida </a:t>
            </a:r>
            <a:r>
              <a:rPr lang="pt-BR" dirty="0"/>
              <a:t>conforme mostrado pelas </a:t>
            </a:r>
            <a:r>
              <a:rPr lang="pt-BR" dirty="0">
                <a:solidFill>
                  <a:srgbClr val="00B050"/>
                </a:solidFill>
              </a:rPr>
              <a:t>setas verdes</a:t>
            </a:r>
            <a:r>
              <a:rPr lang="pt-BR" dirty="0"/>
              <a:t>.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Essas circulações induzidas pela perturbação de pressão dão origem à divisão da tempestade.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8C444A-7452-B9D8-10F6-6E66DED1A7F2}"/>
              </a:ext>
            </a:extLst>
          </p:cNvPr>
          <p:cNvSpPr txBox="1"/>
          <p:nvPr/>
        </p:nvSpPr>
        <p:spPr>
          <a:xfrm>
            <a:off x="2116336" y="99474"/>
            <a:ext cx="7025878" cy="558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15000"/>
              </a:lnSpc>
            </a:pPr>
            <a:r>
              <a:rPr lang="pt-BR" sz="280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Arial Black" panose="020B0A04020102020204" pitchFamily="34" charset="0"/>
                <a:ea typeface="Arial" panose="020B0604020202020204" pitchFamily="34" charset="0"/>
              </a:rPr>
              <a:t>1.3 dinâmica não-hidrostática, </a:t>
            </a:r>
            <a:endParaRPr lang="pt-BR" sz="2800" dirty="0">
              <a:solidFill>
                <a:srgbClr val="FF0000"/>
              </a:solidFill>
              <a:effectLst/>
              <a:latin typeface="Arial Black" panose="020B0A040201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22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>
            <a:extLst>
              <a:ext uri="{FF2B5EF4-FFF2-40B4-BE49-F238E27FC236}">
                <a16:creationId xmlns:a16="http://schemas.microsoft.com/office/drawing/2014/main" id="{F01A564F-D5EF-9EED-0F2C-6F7821CF2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776" y="167937"/>
            <a:ext cx="8229600" cy="54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Projeções de mapa</a:t>
            </a:r>
          </a:p>
        </p:txBody>
      </p:sp>
      <p:sp>
        <p:nvSpPr>
          <p:cNvPr id="10242" name="Text Box 2">
            <a:extLst>
              <a:ext uri="{FF2B5EF4-FFF2-40B4-BE49-F238E27FC236}">
                <a16:creationId xmlns:a16="http://schemas.microsoft.com/office/drawing/2014/main" id="{8A8594F8-AB46-9F23-259F-8D40B747E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365" y="1351757"/>
            <a:ext cx="11712388" cy="533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indent="-28257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O por que usar projeções?</a:t>
            </a:r>
          </a:p>
          <a:p>
            <a:pPr marL="341313" algn="just">
              <a:spcBef>
                <a:spcPts val="800"/>
              </a:spcBef>
            </a:pPr>
            <a:endParaRPr lang="pt-BR" altLang="pt-BR" sz="3200" dirty="0">
              <a:latin typeface="Calibri" panose="020F0502020204030204" pitchFamily="34" charset="0"/>
            </a:endParaRPr>
          </a:p>
          <a:p>
            <a:pPr marL="341313" algn="just">
              <a:spcBef>
                <a:spcPts val="800"/>
              </a:spcBef>
            </a:pPr>
            <a:endParaRPr lang="pt-BR" altLang="pt-BR" sz="3200" dirty="0">
              <a:latin typeface="Calibri" panose="020F0502020204030204" pitchFamily="34" charset="0"/>
            </a:endParaRPr>
          </a:p>
          <a:p>
            <a:pPr marL="341313" algn="just">
              <a:spcBef>
                <a:spcPts val="800"/>
              </a:spcBef>
            </a:pPr>
            <a:endParaRPr lang="pt-BR" altLang="pt-BR" sz="3200" dirty="0">
              <a:latin typeface="Calibri" panose="020F0502020204030204" pitchFamily="34" charset="0"/>
            </a:endParaRPr>
          </a:p>
          <a:p>
            <a:pPr marL="341313" algn="just">
              <a:spcBef>
                <a:spcPts val="800"/>
              </a:spcBef>
            </a:pPr>
            <a:endParaRPr lang="pt-BR" altLang="pt-BR" sz="3200" dirty="0">
              <a:latin typeface="Calibri" panose="020F0502020204030204" pitchFamily="34" charset="0"/>
            </a:endParaRPr>
          </a:p>
          <a:p>
            <a:pPr marL="341313" algn="just">
              <a:spcBef>
                <a:spcPts val="800"/>
              </a:spcBef>
            </a:pPr>
            <a:endParaRPr lang="pt-BR" altLang="pt-BR" sz="3200" dirty="0">
              <a:latin typeface="Calibri" panose="020F0502020204030204" pitchFamily="34" charset="0"/>
            </a:endParaRPr>
          </a:p>
          <a:p>
            <a:pPr lvl="1" algn="just">
              <a:spcBef>
                <a:spcPts val="700"/>
              </a:spcBef>
            </a:pPr>
            <a:endParaRPr lang="pt-BR" altLang="pt-BR" sz="2800" dirty="0">
              <a:latin typeface="Calibri" panose="020F0502020204030204" pitchFamily="34" charset="0"/>
            </a:endParaRPr>
          </a:p>
          <a:p>
            <a:pPr lvl="1" algn="just">
              <a:spcBef>
                <a:spcPts val="700"/>
              </a:spcBef>
            </a:pPr>
            <a:r>
              <a:rPr lang="pt-BR" altLang="pt-BR" sz="2800" dirty="0">
                <a:latin typeface="Calibri" panose="020F0502020204030204" pitchFamily="34" charset="0"/>
              </a:rPr>
              <a:t>Devido a curvatura da Terra, a distância entre pontos deve ser mantida quando projetado sobre um mapa </a:t>
            </a:r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0430899A-43F2-27C4-948B-9197081F5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r="12686"/>
          <a:stretch>
            <a:fillRect/>
          </a:stretch>
        </p:blipFill>
        <p:spPr bwMode="auto">
          <a:xfrm>
            <a:off x="161365" y="2314155"/>
            <a:ext cx="3733800" cy="247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0615" r="126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6" name="Picture 2" descr="Projeções Cartográficas">
            <a:extLst>
              <a:ext uri="{FF2B5EF4-FFF2-40B4-BE49-F238E27FC236}">
                <a16:creationId xmlns:a16="http://schemas.microsoft.com/office/drawing/2014/main" id="{3ADFE255-D3B4-C42B-1406-0559D9564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13" y="1828800"/>
            <a:ext cx="6379986" cy="357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>
            <a:extLst>
              <a:ext uri="{FF2B5EF4-FFF2-40B4-BE49-F238E27FC236}">
                <a16:creationId xmlns:a16="http://schemas.microsoft.com/office/drawing/2014/main" id="{5FB45272-6944-A182-01E0-1CD33B3CE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342" y="1100433"/>
            <a:ext cx="11546540" cy="539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39775" indent="-28257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Quais são os mais comuns tipos de projeção?</a:t>
            </a:r>
          </a:p>
          <a:p>
            <a:pPr lvl="1" algn="just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latin typeface="Calibri" panose="020F0502020204030204" pitchFamily="34" charset="0"/>
              </a:rPr>
              <a:t>Polar(plana)</a:t>
            </a:r>
          </a:p>
          <a:p>
            <a:pPr lvl="1" algn="just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latin typeface="Calibri" panose="020F0502020204030204" pitchFamily="34" charset="0"/>
              </a:rPr>
              <a:t>Lambert (cônica)</a:t>
            </a:r>
          </a:p>
          <a:p>
            <a:pPr lvl="1" algn="just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latin typeface="Calibri" panose="020F0502020204030204" pitchFamily="34" charset="0"/>
              </a:rPr>
              <a:t>Mercator(Cilíndrica)</a:t>
            </a:r>
          </a:p>
          <a:p>
            <a:pPr lvl="1" algn="just">
              <a:spcBef>
                <a:spcPts val="700"/>
              </a:spcBef>
              <a:buFont typeface="Arial" panose="020B0604020202020204" pitchFamily="34" charset="0"/>
              <a:buChar char="–"/>
            </a:pPr>
            <a:endParaRPr lang="pt-BR" altLang="pt-BR" sz="2800" dirty="0">
              <a:latin typeface="Calibri" panose="020F0502020204030204" pitchFamily="34" charset="0"/>
            </a:endParaRPr>
          </a:p>
          <a:p>
            <a:pPr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Verdadeira a determinadas latitudes, sendo usado fatores de escala fora das mesmas</a:t>
            </a:r>
          </a:p>
          <a:p>
            <a:pPr algn="just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t-BR" altLang="pt-BR" sz="3200" dirty="0">
              <a:latin typeface="Calibri" panose="020F0502020204030204" pitchFamily="34" charset="0"/>
            </a:endParaRPr>
          </a:p>
          <a:p>
            <a:pPr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Que tipo de projeção usam os modelos utilizados no CPTEC?</a:t>
            </a:r>
          </a:p>
          <a:p>
            <a:pPr marL="341313">
              <a:spcBef>
                <a:spcPts val="800"/>
              </a:spcBef>
            </a:pPr>
            <a:endParaRPr lang="pt-BR" altLang="pt-BR" sz="3200" dirty="0">
              <a:latin typeface="Calibri" panose="020F0502020204030204" pitchFamily="34" charset="0"/>
            </a:endParaRPr>
          </a:p>
        </p:txBody>
      </p:sp>
      <p:sp>
        <p:nvSpPr>
          <p:cNvPr id="2" name="Text Box 1">
            <a:extLst>
              <a:ext uri="{FF2B5EF4-FFF2-40B4-BE49-F238E27FC236}">
                <a16:creationId xmlns:a16="http://schemas.microsoft.com/office/drawing/2014/main" id="{E2772ED8-2A55-2CE5-F6AE-51CD89F89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776" y="167937"/>
            <a:ext cx="8229600" cy="54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Projeções de mapa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4EC3EF-8411-4409-A3E0-BEC3F6A55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540" y="942535"/>
            <a:ext cx="3469341" cy="264981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B0AFB791-3B21-D982-AF5D-2FAC0B802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2025" y="1007712"/>
            <a:ext cx="8229600" cy="54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Tipos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777421F-9DA7-E0E3-73D8-BCDA7D47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26" y="1760538"/>
            <a:ext cx="4679950" cy="227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1" name="Picture 3">
            <a:extLst>
              <a:ext uri="{FF2B5EF4-FFF2-40B4-BE49-F238E27FC236}">
                <a16:creationId xmlns:a16="http://schemas.microsoft.com/office/drawing/2014/main" id="{C6DD5D9A-AEA4-29C8-9E7B-5E80A9419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4197344"/>
            <a:ext cx="3262312" cy="233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03AC8AF1-F73D-0D2A-6FE9-F3511591A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4376731"/>
            <a:ext cx="4319587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3" name="Picture 5">
            <a:extLst>
              <a:ext uri="{FF2B5EF4-FFF2-40B4-BE49-F238E27FC236}">
                <a16:creationId xmlns:a16="http://schemas.microsoft.com/office/drawing/2014/main" id="{0493D5A6-E622-1CD8-3B50-2C053EF61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1878014"/>
            <a:ext cx="3954463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AB2BED59-76F1-7852-BE31-721B5C0D3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776" y="167937"/>
            <a:ext cx="8229600" cy="54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Projeções de mapa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>
            <a:extLst>
              <a:ext uri="{FF2B5EF4-FFF2-40B4-BE49-F238E27FC236}">
                <a16:creationId xmlns:a16="http://schemas.microsoft.com/office/drawing/2014/main" id="{FD7C7DDE-87AD-5C93-EBED-11E181ABB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2941" y="960438"/>
            <a:ext cx="8229600" cy="560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Lambert</a:t>
            </a:r>
          </a:p>
        </p:txBody>
      </p:sp>
      <p:sp>
        <p:nvSpPr>
          <p:cNvPr id="13314" name="Text Box 2">
            <a:extLst>
              <a:ext uri="{FF2B5EF4-FFF2-40B4-BE49-F238E27FC236}">
                <a16:creationId xmlns:a16="http://schemas.microsoft.com/office/drawing/2014/main" id="{E79537F1-70D2-0BC4-D95C-158C9D509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03438"/>
            <a:ext cx="89154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Latitudes medias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t-BR" altLang="pt-BR" sz="3200" dirty="0">
              <a:latin typeface="Calibri" panose="020F0502020204030204" pitchFamily="34" charset="0"/>
            </a:endParaRP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Domínio não pode conter o </a:t>
            </a:r>
            <a:r>
              <a:rPr lang="pt-BR" altLang="pt-BR" sz="3200" dirty="0" err="1">
                <a:latin typeface="Calibri" panose="020F0502020204030204" pitchFamily="34" charset="0"/>
              </a:rPr>
              <a:t>pólo</a:t>
            </a:r>
            <a:endParaRPr lang="pt-BR" altLang="pt-BR" sz="3200" dirty="0">
              <a:latin typeface="Calibri" panose="020F0502020204030204" pitchFamily="34" charset="0"/>
            </a:endParaRP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t-BR" altLang="pt-BR" sz="3200" dirty="0">
              <a:latin typeface="Calibri" panose="020F0502020204030204" pitchFamily="34" charset="0"/>
            </a:endParaRP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Domínio não pode ser periódico na direção </a:t>
            </a:r>
            <a:r>
              <a:rPr lang="pt-BR" altLang="pt-BR" sz="3200" dirty="0" err="1">
                <a:latin typeface="Calibri" panose="020F0502020204030204" pitchFamily="34" charset="0"/>
              </a:rPr>
              <a:t>leste-oeste</a:t>
            </a:r>
            <a:endParaRPr lang="pt-BR" altLang="pt-BR" sz="3200" dirty="0">
              <a:latin typeface="Calibri" panose="020F0502020204030204" pitchFamily="34" charset="0"/>
            </a:endParaRP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Uma ou duas latitudes verdadeiras (fixar o cone)</a:t>
            </a:r>
          </a:p>
        </p:txBody>
      </p:sp>
      <p:pic>
        <p:nvPicPr>
          <p:cNvPr id="13315" name="Picture 3">
            <a:extLst>
              <a:ext uri="{FF2B5EF4-FFF2-40B4-BE49-F238E27FC236}">
                <a16:creationId xmlns:a16="http://schemas.microsoft.com/office/drawing/2014/main" id="{3719F878-349A-DA23-8713-889D044B7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1" y="1899958"/>
            <a:ext cx="2995613" cy="431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 Box 1">
            <a:extLst>
              <a:ext uri="{FF2B5EF4-FFF2-40B4-BE49-F238E27FC236}">
                <a16:creationId xmlns:a16="http://schemas.microsoft.com/office/drawing/2014/main" id="{BE0E38F2-6CF9-0762-8FFE-1132E17E4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776" y="167937"/>
            <a:ext cx="8229600" cy="54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Projeções de mapa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>
            <a:extLst>
              <a:ext uri="{FF2B5EF4-FFF2-40B4-BE49-F238E27FC236}">
                <a16:creationId xmlns:a16="http://schemas.microsoft.com/office/drawing/2014/main" id="{E7ABF27A-912A-8A8B-A77A-ED2C33C05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701" y="1437742"/>
            <a:ext cx="3268663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8" name="Text Box 2">
            <a:extLst>
              <a:ext uri="{FF2B5EF4-FFF2-40B4-BE49-F238E27FC236}">
                <a16:creationId xmlns:a16="http://schemas.microsoft.com/office/drawing/2014/main" id="{E90DD257-38BF-D248-7A96-CB7A578E51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955677"/>
            <a:ext cx="8229600" cy="468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Mercator 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726B9714-1C07-CBCB-C229-FE2EB3925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636" y="2016898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Trópicos 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t-BR" altLang="pt-BR" sz="3200" dirty="0">
              <a:latin typeface="Calibri" panose="020F0502020204030204" pitchFamily="34" charset="0"/>
            </a:endParaRP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Pode ser usado um domínio periódico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t-BR" altLang="pt-BR" sz="3200" dirty="0">
              <a:latin typeface="Calibri" panose="020F0502020204030204" pitchFamily="34" charset="0"/>
            </a:endParaRP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Uma latitude deve ser especificada (para girar o cilindro)</a:t>
            </a:r>
          </a:p>
        </p:txBody>
      </p:sp>
      <p:sp>
        <p:nvSpPr>
          <p:cNvPr id="2" name="Text Box 1">
            <a:extLst>
              <a:ext uri="{FF2B5EF4-FFF2-40B4-BE49-F238E27FC236}">
                <a16:creationId xmlns:a16="http://schemas.microsoft.com/office/drawing/2014/main" id="{F5E76366-A0D5-CCD7-C0E5-38C733CD1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776" y="167937"/>
            <a:ext cx="8229600" cy="54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Projeções de mapa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2A901146-3805-0766-0CFA-F9D75E403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828" y="1366043"/>
            <a:ext cx="11605846" cy="412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39775" indent="-28257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cs typeface="Arial" panose="020B0604020202020204" pitchFamily="34" charset="0"/>
              </a:rPr>
              <a:t>A PNT é possível porque a atmosfera é um sistema físico governado por leis determinísticas </a:t>
            </a:r>
          </a:p>
          <a:p>
            <a:pPr marL="0" indent="0" algn="just">
              <a:spcBef>
                <a:spcPts val="800"/>
              </a:spcBef>
            </a:pPr>
            <a:endParaRPr lang="pt-BR" altLang="pt-BR" sz="3200" dirty="0">
              <a:cs typeface="Arial" panose="020B0604020202020204" pitchFamily="34" charset="0"/>
            </a:endParaRPr>
          </a:p>
          <a:p>
            <a:pPr lvl="1" algn="just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cs typeface="Arial" panose="020B0604020202020204" pitchFamily="34" charset="0"/>
              </a:rPr>
              <a:t>Mecânica dos fluidos</a:t>
            </a:r>
          </a:p>
          <a:p>
            <a:pPr lvl="1" algn="just">
              <a:spcBef>
                <a:spcPts val="700"/>
              </a:spcBef>
              <a:buFont typeface="Arial" panose="020B0604020202020204" pitchFamily="34" charset="0"/>
              <a:buChar char="–"/>
            </a:pPr>
            <a:endParaRPr lang="pt-BR" altLang="pt-BR" sz="2800" dirty="0">
              <a:cs typeface="Arial" panose="020B0604020202020204" pitchFamily="34" charset="0"/>
            </a:endParaRPr>
          </a:p>
          <a:p>
            <a:pPr lvl="1" algn="just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cs typeface="Arial" panose="020B0604020202020204" pitchFamily="34" charset="0"/>
              </a:rPr>
              <a:t>Termodinâmica</a:t>
            </a:r>
          </a:p>
          <a:p>
            <a:pPr lvl="1" algn="just">
              <a:spcBef>
                <a:spcPts val="700"/>
              </a:spcBef>
              <a:buFont typeface="Arial" panose="020B0604020202020204" pitchFamily="34" charset="0"/>
              <a:buChar char="–"/>
            </a:pPr>
            <a:endParaRPr lang="pt-BR" altLang="pt-BR" sz="2800" dirty="0">
              <a:cs typeface="Arial" panose="020B0604020202020204" pitchFamily="34" charset="0"/>
            </a:endParaRPr>
          </a:p>
          <a:p>
            <a:pPr lvl="1" algn="just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cs typeface="Arial" panose="020B0604020202020204" pitchFamily="34" charset="0"/>
              </a:rPr>
              <a:t>Transferência radiativa</a:t>
            </a:r>
          </a:p>
          <a:p>
            <a:pPr marL="457200" lvl="1" indent="0" algn="just">
              <a:spcBef>
                <a:spcPts val="700"/>
              </a:spcBef>
            </a:pPr>
            <a:endParaRPr lang="pt-BR" altLang="pt-BR" sz="2800" dirty="0">
              <a:cs typeface="Arial" panose="020B0604020202020204" pitchFamily="34" charset="0"/>
            </a:endParaRPr>
          </a:p>
          <a:p>
            <a:pPr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cs typeface="Arial" panose="020B0604020202020204" pitchFamily="34" charset="0"/>
              </a:rPr>
              <a:t>Expressas por equações matemáticas acuradas 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9E6181D-21B8-E03A-EBD3-627AF94A5600}"/>
              </a:ext>
            </a:extLst>
          </p:cNvPr>
          <p:cNvSpPr txBox="1"/>
          <p:nvPr/>
        </p:nvSpPr>
        <p:spPr>
          <a:xfrm>
            <a:off x="3039794" y="99371"/>
            <a:ext cx="61124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pt-BR" altLang="pt-BR" sz="3200" dirty="0">
                <a:latin typeface="Arial Black" panose="020B0A04020102020204" pitchFamily="34" charset="0"/>
              </a:rPr>
              <a:t>Equação de </a:t>
            </a:r>
            <a:r>
              <a:rPr lang="pt-BR" altLang="pt-BR" sz="3200" dirty="0" err="1">
                <a:latin typeface="Arial Black" panose="020B0A04020102020204" pitchFamily="34" charset="0"/>
              </a:rPr>
              <a:t>Navier</a:t>
            </a:r>
            <a:r>
              <a:rPr lang="pt-BR" altLang="pt-BR" sz="3200" dirty="0">
                <a:latin typeface="Arial Black" panose="020B0A04020102020204" pitchFamily="34" charset="0"/>
              </a:rPr>
              <a:t>-Stokes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>
            <a:extLst>
              <a:ext uri="{FF2B5EF4-FFF2-40B4-BE49-F238E27FC236}">
                <a16:creationId xmlns:a16="http://schemas.microsoft.com/office/drawing/2014/main" id="{220F8522-2A8E-8642-EDA4-3F96F6B01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576" y="942535"/>
            <a:ext cx="2604248" cy="580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pt-BR" altLang="pt-BR" sz="4400">
                <a:latin typeface="Calibri" panose="020F0502020204030204" pitchFamily="34" charset="0"/>
              </a:rPr>
              <a:t>Polar</a:t>
            </a:r>
          </a:p>
        </p:txBody>
      </p:sp>
      <p:sp>
        <p:nvSpPr>
          <p:cNvPr id="15362" name="Text Box 2">
            <a:extLst>
              <a:ext uri="{FF2B5EF4-FFF2-40B4-BE49-F238E27FC236}">
                <a16:creationId xmlns:a16="http://schemas.microsoft.com/office/drawing/2014/main" id="{92632D6A-B284-1D31-3218-467D450F0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76" y="1951038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Altas latitudes especialmente para regiões que incluem os </a:t>
            </a:r>
            <a:r>
              <a:rPr lang="pt-BR" altLang="pt-BR" sz="3200" dirty="0" err="1">
                <a:latin typeface="Calibri" panose="020F0502020204030204" pitchFamily="34" charset="0"/>
              </a:rPr>
              <a:t>pólos</a:t>
            </a:r>
            <a:endParaRPr lang="pt-BR" altLang="pt-BR" sz="3200" dirty="0">
              <a:latin typeface="Calibri" panose="020F0502020204030204" pitchFamily="34" charset="0"/>
            </a:endParaRP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t-BR" altLang="pt-BR" sz="3200" dirty="0">
              <a:latin typeface="Calibri" panose="020F0502020204030204" pitchFamily="34" charset="0"/>
            </a:endParaRP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t-BR" altLang="pt-BR" sz="3200" dirty="0">
              <a:latin typeface="Calibri" panose="020F0502020204030204" pitchFamily="34" charset="0"/>
            </a:endParaRP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Uma latitude especificada</a:t>
            </a:r>
          </a:p>
        </p:txBody>
      </p:sp>
      <p:pic>
        <p:nvPicPr>
          <p:cNvPr id="15363" name="Picture 3">
            <a:extLst>
              <a:ext uri="{FF2B5EF4-FFF2-40B4-BE49-F238E27FC236}">
                <a16:creationId xmlns:a16="http://schemas.microsoft.com/office/drawing/2014/main" id="{FACABF9E-5D9B-CD6F-B48A-6CD7CA22A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332" y="1417638"/>
            <a:ext cx="3303587" cy="464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 Box 1">
            <a:extLst>
              <a:ext uri="{FF2B5EF4-FFF2-40B4-BE49-F238E27FC236}">
                <a16:creationId xmlns:a16="http://schemas.microsoft.com/office/drawing/2014/main" id="{BFFF87FF-5B5F-2465-D236-C68466F50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776" y="167937"/>
            <a:ext cx="8229600" cy="54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Projeções de mapa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>
            <a:extLst>
              <a:ext uri="{FF2B5EF4-FFF2-40B4-BE49-F238E27FC236}">
                <a16:creationId xmlns:a16="http://schemas.microsoft.com/office/drawing/2014/main" id="{6A2711DE-C8D3-3791-CEC7-76BA4A3EC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729" y="9604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Latitude-longitude</a:t>
            </a:r>
          </a:p>
        </p:txBody>
      </p:sp>
      <p:sp>
        <p:nvSpPr>
          <p:cNvPr id="16386" name="Text Box 2">
            <a:extLst>
              <a:ext uri="{FF2B5EF4-FFF2-40B4-BE49-F238E27FC236}">
                <a16:creationId xmlns:a16="http://schemas.microsoft.com/office/drawing/2014/main" id="{B3198730-D429-64FB-FE4F-B16EE41AC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4471" y="1951038"/>
            <a:ext cx="12008224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Domínios globais ou regionais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t-BR" altLang="pt-BR" sz="3200" dirty="0">
              <a:latin typeface="Calibri" panose="020F0502020204030204" pitchFamily="34" charset="0"/>
            </a:endParaRP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Pode ser usada normal ou rotacionada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t-BR" altLang="pt-BR" sz="3200" dirty="0">
              <a:latin typeface="Calibri" panose="020F0502020204030204" pitchFamily="34" charset="0"/>
            </a:endParaRP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A rotação envolve mover os </a:t>
            </a:r>
            <a:r>
              <a:rPr lang="pt-BR" altLang="pt-BR" sz="3200" dirty="0" err="1">
                <a:latin typeface="Calibri" panose="020F0502020204030204" pitchFamily="34" charset="0"/>
              </a:rPr>
              <a:t>pólos</a:t>
            </a:r>
            <a:r>
              <a:rPr lang="pt-BR" altLang="pt-BR" sz="3200" dirty="0">
                <a:latin typeface="Calibri" panose="020F0502020204030204" pitchFamily="34" charset="0"/>
              </a:rPr>
              <a:t> da projeção longe dos </a:t>
            </a:r>
            <a:r>
              <a:rPr lang="pt-BR" altLang="pt-BR" sz="3200" dirty="0" err="1">
                <a:latin typeface="Calibri" panose="020F0502020204030204" pitchFamily="34" charset="0"/>
              </a:rPr>
              <a:t>pólos</a:t>
            </a:r>
            <a:r>
              <a:rPr lang="pt-BR" altLang="pt-BR" sz="3200" dirty="0">
                <a:latin typeface="Calibri" panose="020F0502020204030204" pitchFamily="34" charset="0"/>
              </a:rPr>
              <a:t> da Terra</a:t>
            </a:r>
          </a:p>
        </p:txBody>
      </p:sp>
      <p:sp>
        <p:nvSpPr>
          <p:cNvPr id="2" name="Text Box 1">
            <a:extLst>
              <a:ext uri="{FF2B5EF4-FFF2-40B4-BE49-F238E27FC236}">
                <a16:creationId xmlns:a16="http://schemas.microsoft.com/office/drawing/2014/main" id="{6F5709B5-658B-366A-695A-52BC9C589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8776" y="167937"/>
            <a:ext cx="8229600" cy="54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Projeções de mapa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>
            <a:extLst>
              <a:ext uri="{FF2B5EF4-FFF2-40B4-BE49-F238E27FC236}">
                <a16:creationId xmlns:a16="http://schemas.microsoft.com/office/drawing/2014/main" id="{254C09C6-848A-1E76-16B3-80370439E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460" y="1050177"/>
            <a:ext cx="9702624" cy="5639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 Box 1">
            <a:extLst>
              <a:ext uri="{FF2B5EF4-FFF2-40B4-BE49-F238E27FC236}">
                <a16:creationId xmlns:a16="http://schemas.microsoft.com/office/drawing/2014/main" id="{ED154693-B66A-6C5B-2398-138DD4767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979" y="67853"/>
            <a:ext cx="8229600" cy="54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Projeções de mapa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FE2B6781-09AC-6DB1-212F-703FB9A16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0" y="1948447"/>
            <a:ext cx="25146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39E72DF-C2E1-5FAA-3C13-5F32EBD6A026}"/>
              </a:ext>
            </a:extLst>
          </p:cNvPr>
          <p:cNvSpPr txBox="1"/>
          <p:nvPr/>
        </p:nvSpPr>
        <p:spPr>
          <a:xfrm>
            <a:off x="5717228" y="422662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y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2CDD7D8-B2D3-4E78-F996-BF91B30A4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07" y="4838372"/>
            <a:ext cx="2036574" cy="855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A843D053-FAF9-8DCE-AB52-EF09A91E654C}"/>
                  </a:ext>
                </a:extLst>
              </p:cNvPr>
              <p:cNvSpPr txBox="1"/>
              <p:nvPr/>
            </p:nvSpPr>
            <p:spPr>
              <a:xfrm>
                <a:off x="743600" y="2177464"/>
                <a:ext cx="1325379" cy="36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0" dirty="0"/>
                  <a:t>A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p>
                        <m:r>
                          <a:rPr lang="pt-BR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A843D053-FAF9-8DCE-AB52-EF09A91E6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00" y="2177464"/>
                <a:ext cx="1325379" cy="369909"/>
              </a:xfrm>
              <a:prstGeom prst="rect">
                <a:avLst/>
              </a:prstGeom>
              <a:blipFill>
                <a:blip r:embed="rId6"/>
                <a:stretch>
                  <a:fillRect l="-4147" t="-6557" b="-262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m 11">
            <a:extLst>
              <a:ext uri="{FF2B5EF4-FFF2-40B4-BE49-F238E27FC236}">
                <a16:creationId xmlns:a16="http://schemas.microsoft.com/office/drawing/2014/main" id="{E39CE75B-F1B1-A676-C90E-BC1D10CDA8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3" y="2676197"/>
            <a:ext cx="1588403" cy="1318421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6BF495C-3C09-12B2-C3CB-4B814A87B721}"/>
              </a:ext>
            </a:extLst>
          </p:cNvPr>
          <p:cNvSpPr txBox="1"/>
          <p:nvPr/>
        </p:nvSpPr>
        <p:spPr>
          <a:xfrm>
            <a:off x="7424470" y="3741290"/>
            <a:ext cx="1331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1800" b="1" dirty="0">
                <a:solidFill>
                  <a:srgbClr val="FF0000"/>
                </a:solidFill>
                <a:latin typeface="Calibri" panose="020F0502020204030204" pitchFamily="34" charset="0"/>
              </a:rPr>
              <a:t>rotacionada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A2278C7-75D6-BACB-C7D7-5CAA72C0E7B8}"/>
              </a:ext>
            </a:extLst>
          </p:cNvPr>
          <p:cNvSpPr txBox="1"/>
          <p:nvPr/>
        </p:nvSpPr>
        <p:spPr>
          <a:xfrm>
            <a:off x="7424469" y="882568"/>
            <a:ext cx="1880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1800" b="1" dirty="0">
                <a:solidFill>
                  <a:srgbClr val="FF0000"/>
                </a:solidFill>
                <a:latin typeface="Calibri" panose="020F0502020204030204" pitchFamily="34" charset="0"/>
              </a:rPr>
              <a:t>Não rotacionada</a:t>
            </a:r>
            <a:endParaRPr lang="pt-B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>
            <a:extLst>
              <a:ext uri="{FF2B5EF4-FFF2-40B4-BE49-F238E27FC236}">
                <a16:creationId xmlns:a16="http://schemas.microsoft.com/office/drawing/2014/main" id="{9A5F1377-D521-3FE5-1269-D0404A581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89839"/>
            <a:ext cx="11999167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28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13.1 Considerações sobre modelagem</a:t>
            </a:r>
            <a:endParaRPr lang="pt-BR" altLang="pt-BR" sz="2800" dirty="0">
              <a:latin typeface="Arial Black" panose="020B0A040201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D489F0A-AA9F-B923-D2DF-5F8037ACE363}"/>
              </a:ext>
            </a:extLst>
          </p:cNvPr>
          <p:cNvSpPr txBox="1"/>
          <p:nvPr/>
        </p:nvSpPr>
        <p:spPr>
          <a:xfrm>
            <a:off x="579275" y="1380321"/>
            <a:ext cx="1103344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200" b="1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 Uma etapa importante no desenvolvimento de um modelo numérico para </a:t>
            </a:r>
            <a:r>
              <a:rPr lang="pt-BR" sz="32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simular um sistema de </a:t>
            </a:r>
            <a:r>
              <a:rPr lang="pt-BR" sz="3200" b="1" i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mesoescala</a:t>
            </a:r>
            <a:r>
              <a:rPr lang="pt-BR" sz="3200" b="1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determinar o </a:t>
            </a:r>
            <a:r>
              <a:rPr lang="pt-BR" sz="3200" b="1" i="1" u="sng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tamanho de domínio apropriado</a:t>
            </a:r>
            <a:r>
              <a:rPr lang="pt-BR" sz="3200" b="1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3200" b="1" i="0" dirty="0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intervalos de grade</a:t>
            </a:r>
            <a:r>
              <a:rPr lang="pt-BR" sz="3200" b="1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3200" b="1" i="0" dirty="0">
                <a:solidFill>
                  <a:srgbClr val="00B0F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intervalo de tempo </a:t>
            </a:r>
            <a:r>
              <a:rPr lang="pt-BR" sz="3200" b="1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sz="3200" b="1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tempo total de integração do modelo</a:t>
            </a:r>
            <a:endParaRPr lang="pt-BR" sz="32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B4718C3F-C930-0328-4D79-E785904D5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7" y="4397386"/>
            <a:ext cx="3128682" cy="170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6655C27-EC6F-CC94-36A9-F7742EA51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919" y="4397386"/>
            <a:ext cx="3778622" cy="17187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0904AFC-B54C-9ED2-E997-77F979034714}"/>
                  </a:ext>
                </a:extLst>
              </p:cNvPr>
              <p:cNvSpPr txBox="1"/>
              <p:nvPr/>
            </p:nvSpPr>
            <p:spPr>
              <a:xfrm>
                <a:off x="7846358" y="5113590"/>
                <a:ext cx="6227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0904AFC-B54C-9ED2-E997-77F979034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358" y="5113590"/>
                <a:ext cx="622799" cy="276999"/>
              </a:xfrm>
              <a:prstGeom prst="rect">
                <a:avLst/>
              </a:prstGeom>
              <a:blipFill>
                <a:blip r:embed="rId5"/>
                <a:stretch>
                  <a:fillRect l="-7843" r="-8824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12FFA20-7D4D-9027-F12D-A4CEEABB2EFE}"/>
                  </a:ext>
                </a:extLst>
              </p:cNvPr>
              <p:cNvSpPr txBox="1"/>
              <p:nvPr/>
            </p:nvSpPr>
            <p:spPr>
              <a:xfrm>
                <a:off x="9518276" y="5113589"/>
                <a:ext cx="14811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𝑖𝑡𝑒𝑟𝑎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çõ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12FFA20-7D4D-9027-F12D-A4CEEABB2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276" y="5113589"/>
                <a:ext cx="1481111" cy="276999"/>
              </a:xfrm>
              <a:prstGeom prst="rect">
                <a:avLst/>
              </a:prstGeom>
              <a:blipFill>
                <a:blip r:embed="rId6"/>
                <a:stretch>
                  <a:fillRect l="-2058" t="-2222" r="-3292" b="-3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3E65082-D137-539E-B784-87B971638C36}"/>
              </a:ext>
            </a:extLst>
          </p:cNvPr>
          <p:cNvSpPr txBox="1"/>
          <p:nvPr/>
        </p:nvSpPr>
        <p:spPr>
          <a:xfrm>
            <a:off x="0" y="1042767"/>
            <a:ext cx="119991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sz="2400" b="1" i="0" u="sng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seleção do tamanho do domínio</a:t>
            </a:r>
            <a:r>
              <a:rPr lang="pt-BR" sz="2400" b="1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400" b="1" i="0" dirty="0">
                <a:solidFill>
                  <a:srgbClr val="92D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intervalo da grade</a:t>
            </a:r>
            <a:r>
              <a:rPr lang="pt-BR" sz="2400" b="1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400" b="1" i="0" dirty="0">
                <a:solidFill>
                  <a:srgbClr val="00B0F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tempo total de integração</a:t>
            </a:r>
            <a:r>
              <a:rPr lang="pt-BR" sz="2400" b="1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400" b="1" i="0" dirty="0">
                <a:solidFill>
                  <a:schemeClr val="accent4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intervalo de tempo </a:t>
            </a:r>
            <a:r>
              <a:rPr lang="pt-BR" sz="2400" b="1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 um modelo de </a:t>
            </a:r>
            <a:r>
              <a:rPr lang="pt-BR" sz="2400" b="1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mesoescala</a:t>
            </a:r>
            <a:r>
              <a:rPr lang="pt-BR" sz="2400" b="1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geralmente é determinada por </a:t>
            </a:r>
            <a:r>
              <a:rPr lang="pt-BR" sz="2400" b="1" i="0" u="sng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fatores físicos e numéricos,</a:t>
            </a:r>
            <a:r>
              <a:rPr lang="pt-BR" sz="2400" b="1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como:</a:t>
            </a:r>
            <a:endParaRPr lang="pt-B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B919F3D-6DB7-C28D-D0B2-5E0CEE2421CF}"/>
                  </a:ext>
                </a:extLst>
              </p:cNvPr>
              <p:cNvSpPr txBox="1"/>
              <p:nvPr/>
            </p:nvSpPr>
            <p:spPr>
              <a:xfrm>
                <a:off x="0" y="2444498"/>
                <a:ext cx="9776012" cy="43813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AutoNum type="arabicParenBoth"/>
                </a:pPr>
                <a:r>
                  <a:rPr lang="pt-BR" sz="20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  <a:cs typeface="Arial" panose="020B0604020202020204" pitchFamily="34" charset="0"/>
                  </a:rPr>
                  <a:t>Escalas espaciais e dimensionalidade do </a:t>
                </a:r>
                <a:r>
                  <a:rPr lang="pt-BR" sz="2000" b="0" i="0" dirty="0">
                    <a:solidFill>
                      <a:srgbClr val="7030A0"/>
                    </a:solidFill>
                    <a:effectLst/>
                    <a:latin typeface="Arial Black" panose="020B0A04020102020204" pitchFamily="34" charset="0"/>
                    <a:cs typeface="Arial" panose="020B0604020202020204" pitchFamily="34" charset="0"/>
                  </a:rPr>
                  <a:t>forçamento</a:t>
                </a:r>
                <a:r>
                  <a:rPr lang="pt-BR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pt-BR" sz="2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r>
                  <a:rPr lang="pt-BR" sz="20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  <a:cs typeface="Arial" panose="020B0604020202020204" pitchFamily="34" charset="0"/>
                  </a:rPr>
                  <a:t> e </a:t>
                </a:r>
                <a:r>
                  <a:rPr lang="pt-BR" sz="2000" b="0" i="0" dirty="0">
                    <a:solidFill>
                      <a:srgbClr val="0070C0"/>
                    </a:solidFill>
                    <a:effectLst/>
                    <a:latin typeface="Arial Black" panose="020B0A04020102020204" pitchFamily="34" charset="0"/>
                    <a:cs typeface="Arial" panose="020B0604020202020204" pitchFamily="34" charset="0"/>
                  </a:rPr>
                  <a:t>processos físicos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i="1">
                            <a:latin typeface="Cambria Math"/>
                          </a:rPr>
                          <m:t>𝜕</m:t>
                        </m:r>
                        <m:d>
                          <m:d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pt-B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pt-BR" sz="200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pt-BR" sz="2000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pt-BR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pt-BR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000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pt-BR" sz="20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pt-BR" sz="2000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acc>
                          </m:e>
                        </m:d>
                      </m:num>
                      <m:den>
                        <m:r>
                          <a:rPr lang="pt-BR" sz="20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pt-BR" sz="2000" b="0" i="0" dirty="0">
                  <a:solidFill>
                    <a:srgbClr val="0070C0"/>
                  </a:solidFill>
                  <a:effectLst/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buAutoNum type="arabicParenBoth"/>
                </a:pPr>
                <a:endParaRPr lang="pt-BR" sz="2000" b="0" i="0" dirty="0">
                  <a:solidFill>
                    <a:srgbClr val="3C4043"/>
                  </a:solidFill>
                  <a:effectLst/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buAutoNum type="arabicParenBoth"/>
                </a:pPr>
                <a:r>
                  <a:rPr lang="pt-BR" sz="20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  <a:cs typeface="Arial" panose="020B0604020202020204" pitchFamily="34" charset="0"/>
                  </a:rPr>
                  <a:t>Escalas de tempo do </a:t>
                </a:r>
                <a:r>
                  <a:rPr lang="pt-BR" sz="2000" b="0" i="0" dirty="0">
                    <a:solidFill>
                      <a:srgbClr val="0070C0"/>
                    </a:solidFill>
                    <a:effectLst/>
                    <a:latin typeface="Arial Black" panose="020B0A04020102020204" pitchFamily="34" charset="0"/>
                    <a:cs typeface="Arial" panose="020B0604020202020204" pitchFamily="34" charset="0"/>
                  </a:rPr>
                  <a:t>forçamento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pt-BR" sz="2000" b="0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pt-BR" sz="20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  <a:cs typeface="Arial" panose="020B0604020202020204" pitchFamily="34" charset="0"/>
                  </a:rPr>
                  <a:t> e das </a:t>
                </a:r>
                <a:r>
                  <a:rPr lang="pt-BR" sz="2000" b="0" i="0" dirty="0">
                    <a:solidFill>
                      <a:srgbClr val="FF0000"/>
                    </a:solidFill>
                    <a:effectLst/>
                    <a:latin typeface="Arial Black" panose="020B0A04020102020204" pitchFamily="34" charset="0"/>
                    <a:cs typeface="Arial" panose="020B0604020202020204" pitchFamily="34" charset="0"/>
                  </a:rPr>
                  <a:t>respostas do fluido ao forçamento</a:t>
                </a:r>
                <a:r>
                  <a:rPr lang="pt-BR" sz="2000" dirty="0">
                    <a:solidFill>
                      <a:srgbClr val="3C404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i="1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pt-BR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sz="2000" dirty="0">
                    <a:solidFill>
                      <a:srgbClr val="3C404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pt-BR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pt-BR" sz="2000" dirty="0">
                    <a:solidFill>
                      <a:srgbClr val="3C404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pt-BR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pt-BR" sz="2000" dirty="0">
                    <a:solidFill>
                      <a:srgbClr val="3C404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pt-BR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pt-BR" sz="2000" dirty="0">
                    <a:solidFill>
                      <a:srgbClr val="3C404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pt-BR" sz="2000" b="1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pt-BR" sz="2000" b="0" i="0" dirty="0">
                  <a:solidFill>
                    <a:srgbClr val="FF0000"/>
                  </a:solidFill>
                  <a:effectLst/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buAutoNum type="arabicParenBoth"/>
                </a:pPr>
                <a:endParaRPr lang="pt-BR" sz="2000" b="0" i="0" dirty="0">
                  <a:solidFill>
                    <a:srgbClr val="3C4043"/>
                  </a:solidFill>
                  <a:effectLst/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buAutoNum type="arabicParenBoth"/>
                </a:pPr>
                <a:r>
                  <a:rPr lang="pt-BR" sz="2000" b="0" i="0" dirty="0">
                    <a:solidFill>
                      <a:schemeClr val="accent2"/>
                    </a:solidFill>
                    <a:effectLst/>
                    <a:latin typeface="Arial Black" panose="020B0A04020102020204" pitchFamily="34" charset="0"/>
                    <a:cs typeface="Arial" panose="020B0604020202020204" pitchFamily="34" charset="0"/>
                  </a:rPr>
                  <a:t>Limitações de previsibilidade (erros(</a:t>
                </a:r>
                <a:r>
                  <a:rPr lang="pt-BR" sz="2000" b="0" i="0" dirty="0" err="1">
                    <a:solidFill>
                      <a:schemeClr val="accent2"/>
                    </a:solidFill>
                    <a:effectLst/>
                    <a:latin typeface="Arial Black" panose="020B0A04020102020204" pitchFamily="34" charset="0"/>
                    <a:cs typeface="Arial" panose="020B0604020202020204" pitchFamily="34" charset="0"/>
                  </a:rPr>
                  <a:t>ci</a:t>
                </a:r>
                <a:r>
                  <a:rPr lang="pt-BR" sz="2000" b="0" i="0" dirty="0">
                    <a:solidFill>
                      <a:schemeClr val="accent2"/>
                    </a:solidFill>
                    <a:effectLst/>
                    <a:latin typeface="Arial Black" panose="020B0A04020102020204" pitchFamily="34" charset="0"/>
                    <a:cs typeface="Arial" panose="020B0604020202020204" pitchFamily="34" charset="0"/>
                  </a:rPr>
                  <a:t>, numéricos), </a:t>
                </a:r>
                <a:r>
                  <a:rPr lang="pt-BR" sz="2000" b="0" i="0" dirty="0" err="1">
                    <a:solidFill>
                      <a:schemeClr val="accent2"/>
                    </a:solidFill>
                    <a:effectLst/>
                    <a:latin typeface="Arial Black" panose="020B0A04020102020204" pitchFamily="34" charset="0"/>
                    <a:cs typeface="Arial" panose="020B0604020202020204" pitchFamily="34" charset="0"/>
                  </a:rPr>
                  <a:t>etc</a:t>
                </a:r>
                <a:r>
                  <a:rPr lang="pt-BR" sz="2000" b="0" i="0" dirty="0">
                    <a:solidFill>
                      <a:schemeClr val="accent2"/>
                    </a:solidFill>
                    <a:effectLst/>
                    <a:latin typeface="Arial Black" panose="020B0A040201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pt-BR" sz="20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  <a:cs typeface="Arial" panose="020B0604020202020204" pitchFamily="34" charset="0"/>
                  </a:rPr>
                  <a:t>dos fenômenos atmosféricos </a:t>
                </a:r>
              </a:p>
              <a:p>
                <a:pPr marL="342900" indent="-342900" algn="just">
                  <a:buAutoNum type="arabicParenBoth"/>
                </a:pPr>
                <a:endParaRPr lang="pt-BR" sz="2000" b="0" i="0" dirty="0">
                  <a:solidFill>
                    <a:srgbClr val="3C4043"/>
                  </a:solidFill>
                  <a:effectLst/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buAutoNum type="arabicParenBoth"/>
                </a:pPr>
                <a:r>
                  <a:rPr lang="pt-BR" sz="2000" b="1" i="0" dirty="0">
                    <a:solidFill>
                      <a:srgbClr val="002060"/>
                    </a:solidFill>
                    <a:effectLst/>
                    <a:latin typeface="Arial Black" panose="020B0A04020102020204" pitchFamily="34" charset="0"/>
                    <a:cs typeface="Arial" panose="020B0604020202020204" pitchFamily="34" charset="0"/>
                  </a:rPr>
                  <a:t>Critério de estabilidade (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pt-BR" sz="2000" b="0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  <m:r>
                      <a:rPr lang="pt-BR" sz="2000" b="0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⇒0</m:t>
                    </m:r>
                  </m:oMath>
                </a14:m>
                <a:r>
                  <a:rPr lang="pt-BR" sz="20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  <a:cs typeface="Arial" panose="020B0604020202020204" pitchFamily="34" charset="0"/>
                  </a:rPr>
                  <a:t>,</a:t>
                </a:r>
                <a:r>
                  <a:rPr lang="pt-BR" sz="2000" dirty="0">
                    <a:solidFill>
                      <a:srgbClr val="0070C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pt-BR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pt-BR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⇒0</m:t>
                    </m:r>
                  </m:oMath>
                </a14:m>
                <a:r>
                  <a:rPr lang="pt-BR" sz="2000" b="0" i="0" dirty="0">
                    <a:solidFill>
                      <a:schemeClr val="accent2"/>
                    </a:solidFill>
                    <a:effectLst/>
                    <a:latin typeface="Arial Black" panose="020B0A040201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pt-BR" sz="2000" b="1" i="0" dirty="0">
                    <a:solidFill>
                      <a:srgbClr val="002060"/>
                    </a:solidFill>
                    <a:effectLst/>
                    <a:latin typeface="Arial Black" panose="020B0A04020102020204" pitchFamily="34" charset="0"/>
                    <a:cs typeface="Arial" panose="020B0604020202020204" pitchFamily="34" charset="0"/>
                  </a:rPr>
                  <a:t>) </a:t>
                </a:r>
                <a:r>
                  <a:rPr lang="pt-BR" sz="20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  <a:cs typeface="Arial" panose="020B0604020202020204" pitchFamily="34" charset="0"/>
                  </a:rPr>
                  <a:t>do esquema numérico adotado </a:t>
                </a:r>
              </a:p>
              <a:p>
                <a:pPr marL="342900" indent="-342900" algn="just">
                  <a:buAutoNum type="arabicParenBoth"/>
                </a:pPr>
                <a:endParaRPr lang="pt-BR" sz="2000" b="0" i="0" dirty="0">
                  <a:solidFill>
                    <a:srgbClr val="3C4043"/>
                  </a:solidFill>
                  <a:effectLst/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buAutoNum type="arabicParenBoth"/>
                </a:pPr>
                <a:r>
                  <a:rPr lang="pt-BR" sz="2000" b="0" i="0" dirty="0">
                    <a:solidFill>
                      <a:srgbClr val="FF0000"/>
                    </a:solidFill>
                    <a:effectLst/>
                    <a:latin typeface="Arial Black" panose="020B0A04020102020204" pitchFamily="34" charset="0"/>
                    <a:cs typeface="Arial" panose="020B0604020202020204" pitchFamily="34" charset="0"/>
                  </a:rPr>
                  <a:t>Disponibilidade de recursos computacionais</a:t>
                </a:r>
                <a:r>
                  <a:rPr lang="pt-BR" sz="20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  <a:cs typeface="Arial" panose="020B0604020202020204" pitchFamily="34" charset="0"/>
                  </a:rPr>
                  <a:t>.</a:t>
                </a:r>
                <a:endParaRPr lang="pt-BR" sz="2000" dirty="0">
                  <a:latin typeface="Arial Black" panose="020B0A040201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B919F3D-6DB7-C28D-D0B2-5E0CEE242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44498"/>
                <a:ext cx="9776012" cy="4381392"/>
              </a:xfrm>
              <a:prstGeom prst="rect">
                <a:avLst/>
              </a:prstGeom>
              <a:blipFill>
                <a:blip r:embed="rId3"/>
                <a:stretch>
                  <a:fillRect l="-935" t="-11127" r="-561" b="-23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3">
            <a:extLst>
              <a:ext uri="{FF2B5EF4-FFF2-40B4-BE49-F238E27FC236}">
                <a16:creationId xmlns:a16="http://schemas.microsoft.com/office/drawing/2014/main" id="{70C49A4B-38E6-3D67-BD2B-D11D00141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398" y="3199983"/>
            <a:ext cx="25146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9C79799-D8B0-893C-8D90-ACEDDB673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5750" y="5674658"/>
            <a:ext cx="2550057" cy="1071359"/>
          </a:xfrm>
          <a:prstGeom prst="rect">
            <a:avLst/>
          </a:prstGeom>
        </p:spPr>
      </p:pic>
      <p:pic>
        <p:nvPicPr>
          <p:cNvPr id="7" name="Picture 4" descr="fluid flow simulation of colored ink jets">
            <a:extLst>
              <a:ext uri="{FF2B5EF4-FFF2-40B4-BE49-F238E27FC236}">
                <a16:creationId xmlns:a16="http://schemas.microsoft.com/office/drawing/2014/main" id="{16A1F362-CDE2-397F-4FB6-C375672866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430" y="3862290"/>
            <a:ext cx="1599339" cy="13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63FB9F4-8B2D-1FF4-9B8A-A13C3EA7F093}"/>
                  </a:ext>
                </a:extLst>
              </p:cNvPr>
              <p:cNvSpPr txBox="1"/>
              <p:nvPr/>
            </p:nvSpPr>
            <p:spPr>
              <a:xfrm>
                <a:off x="10385138" y="3429000"/>
                <a:ext cx="13253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p>
                          <m:r>
                            <a:rPr lang="pt-BR" i="1"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63FB9F4-8B2D-1FF4-9B8A-A13C3EA7F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138" y="3429000"/>
                <a:ext cx="13253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4">
            <a:extLst>
              <a:ext uri="{FF2B5EF4-FFF2-40B4-BE49-F238E27FC236}">
                <a16:creationId xmlns:a16="http://schemas.microsoft.com/office/drawing/2014/main" id="{08B07374-FDA3-5605-98BB-360EF5843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89839"/>
            <a:ext cx="11999167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28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13.1 Considerações sobre modelagem</a:t>
            </a:r>
            <a:endParaRPr lang="pt-BR" altLang="pt-BR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826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3E65082-D137-539E-B784-87B971638C36}"/>
              </a:ext>
            </a:extLst>
          </p:cNvPr>
          <p:cNvSpPr txBox="1"/>
          <p:nvPr/>
        </p:nvSpPr>
        <p:spPr>
          <a:xfrm>
            <a:off x="128016" y="1113105"/>
            <a:ext cx="118711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i="0" dirty="0">
                <a:solidFill>
                  <a:srgbClr val="3C4043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.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Para </a:t>
            </a:r>
            <a:r>
              <a:rPr lang="pt-BR" sz="2400" b="1" i="1" u="sng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representar adequadamente os sistemas de </a:t>
            </a:r>
            <a:r>
              <a:rPr lang="pt-BR" sz="2400" b="1" i="1" u="sng" dirty="0" err="1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mesoescala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é necessário que: </a:t>
            </a:r>
            <a:r>
              <a:rPr lang="pt-BR" sz="2400" b="1" i="0" dirty="0">
                <a:solidFill>
                  <a:srgbClr val="3C4043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:</a:t>
            </a:r>
            <a:endParaRPr lang="pt-BR" sz="24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17E96465-DDBA-F751-EDD9-8E35D2757834}"/>
                  </a:ext>
                </a:extLst>
              </p:cNvPr>
              <p:cNvSpPr txBox="1"/>
              <p:nvPr/>
            </p:nvSpPr>
            <p:spPr>
              <a:xfrm>
                <a:off x="128016" y="2114672"/>
                <a:ext cx="11643328" cy="4594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AutoNum type="alphaLcParenBoth"/>
                </a:pPr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As </a:t>
                </a:r>
                <a:r>
                  <a:rPr lang="pt-BR" sz="2400" b="1" i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variações meteorologicamente significativas </a:t>
                </a:r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nas </a:t>
                </a:r>
                <a:r>
                  <a:rPr lang="pt-BR" sz="2400" b="1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variáveis dependentes</a:t>
                </a:r>
                <a:r>
                  <a:rPr lang="pt-BR" sz="2400" dirty="0">
                    <a:solidFill>
                      <a:srgbClr val="3C404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pt-BR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sz="2400" dirty="0">
                    <a:solidFill>
                      <a:srgbClr val="3C404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pt-BR" sz="2400" dirty="0">
                    <a:solidFill>
                      <a:srgbClr val="3C404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pt-BR" sz="2400" dirty="0">
                    <a:solidFill>
                      <a:srgbClr val="3C404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pt-BR" sz="2400" dirty="0">
                    <a:solidFill>
                      <a:srgbClr val="3C404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pt-BR" sz="2400" b="1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causadas pelo </a:t>
                </a:r>
                <a:r>
                  <a:rPr lang="pt-BR" sz="2400" b="0" i="0" dirty="0">
                    <a:solidFill>
                      <a:srgbClr val="00B05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forçamento de </a:t>
                </a:r>
                <a:r>
                  <a:rPr lang="pt-BR" sz="2400" b="0" i="0" dirty="0" err="1">
                    <a:solidFill>
                      <a:srgbClr val="00B05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mesoescala</a:t>
                </a:r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 e </a:t>
                </a:r>
                <a:r>
                  <a:rPr lang="pt-BR" sz="2400" b="0" i="0" dirty="0">
                    <a:solidFill>
                      <a:srgbClr val="7030A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respostas de fluidos</a:t>
                </a:r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estão contidas no modelo</a:t>
                </a:r>
              </a:p>
              <a:p>
                <a:pPr marL="342900" indent="-342900" algn="just">
                  <a:buAutoNum type="alphaLcParenBoth"/>
                </a:pPr>
                <a:endParaRPr lang="pt-BR" sz="2400" b="0" i="0" dirty="0">
                  <a:solidFill>
                    <a:srgbClr val="3C4043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buAutoNum type="alphaLcParenBoth"/>
                </a:pPr>
                <a:endParaRPr lang="pt-BR" sz="2400" dirty="0">
                  <a:solidFill>
                    <a:srgbClr val="3C404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buAutoNum type="alphaLcParenBoth"/>
                </a:pPr>
                <a:endParaRPr lang="pt-BR" sz="2400" b="0" i="0" dirty="0">
                  <a:solidFill>
                    <a:srgbClr val="3C4043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buAutoNum type="alphaLcParenBoth"/>
                </a:pPr>
                <a:endParaRPr lang="pt-BR" sz="2400" b="0" i="0" dirty="0">
                  <a:solidFill>
                    <a:srgbClr val="3C4043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buAutoNum type="alphaLcParenBoth"/>
                </a:pPr>
                <a:endParaRPr lang="pt-BR" sz="2400" dirty="0">
                  <a:solidFill>
                    <a:srgbClr val="3C4043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buAutoNum type="alphaLcParenBoth"/>
                </a:pPr>
                <a:endParaRPr lang="pt-BR" sz="2400" b="0" i="0" dirty="0">
                  <a:solidFill>
                    <a:srgbClr val="3C4043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buAutoNum type="alphaLcParenBoth"/>
                </a:pPr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O </a:t>
                </a:r>
                <a:r>
                  <a:rPr lang="pt-BR" sz="2400" b="1" i="0" u="sng" dirty="0">
                    <a:solidFill>
                      <a:srgbClr val="0070C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volume médio        </a:t>
                </a:r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usado para definir o </a:t>
                </a:r>
                <a:r>
                  <a:rPr lang="pt-BR" sz="2400" b="0" i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espaçamento da grade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pt-BR" sz="2400" b="0" i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do modelo deve ser </a:t>
                </a:r>
                <a:r>
                  <a:rPr lang="pt-BR" sz="2400" b="1" i="0" dirty="0">
                    <a:solidFill>
                      <a:srgbClr val="7030A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suficientemente pequeno</a:t>
                </a:r>
                <a:r>
                  <a:rPr lang="pt-BR" sz="2400" dirty="0">
                    <a:solidFill>
                      <a:srgbClr val="FF0000"/>
                    </a:solidFill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∆</m:t>
                    </m:r>
                    <m:r>
                      <a:rPr lang="pt-BR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pt-BR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⇒0</m:t>
                    </m:r>
                  </m:oMath>
                </a14:m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 de modo que o </a:t>
                </a:r>
                <a:r>
                  <a:rPr lang="pt-BR" sz="2400" b="0" i="0" dirty="0">
                    <a:solidFill>
                      <a:srgbClr val="00B05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forçamento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acc>
                          <m:accPr>
                            <m:chr m:val="̅"/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pt-BR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pt-BR" sz="24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e as </a:t>
                </a:r>
                <a:r>
                  <a:rPr lang="pt-BR" sz="2400" b="0" i="0" dirty="0">
                    <a:solidFill>
                      <a:srgbClr val="00B05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respostas de </a:t>
                </a:r>
                <a:r>
                  <a:rPr lang="pt-BR" sz="2400" b="0" i="0" dirty="0" err="1">
                    <a:solidFill>
                      <a:srgbClr val="00B05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mesoescala</a:t>
                </a:r>
                <a:r>
                  <a:rPr lang="pt-BR" sz="2400" b="0" i="0" dirty="0">
                    <a:solidFill>
                      <a:srgbClr val="00B05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i="1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pt-BR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sz="2400" dirty="0">
                    <a:solidFill>
                      <a:srgbClr val="3C404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</m:oMath>
                </a14:m>
                <a:r>
                  <a:rPr lang="pt-BR" sz="2400" dirty="0">
                    <a:solidFill>
                      <a:srgbClr val="3C404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pt-BR" sz="2400" dirty="0">
                    <a:solidFill>
                      <a:srgbClr val="3C404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sejam </a:t>
                </a:r>
                <a:r>
                  <a:rPr lang="pt-BR" sz="2400" b="1" i="0" u="sng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representados com precisão</a:t>
                </a:r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pt-BR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17E96465-DDBA-F751-EDD9-8E35D275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6" y="2114672"/>
                <a:ext cx="11643328" cy="4594719"/>
              </a:xfrm>
              <a:prstGeom prst="rect">
                <a:avLst/>
              </a:prstGeom>
              <a:blipFill>
                <a:blip r:embed="rId3"/>
                <a:stretch>
                  <a:fillRect l="-681" t="-5040" r="-1466" b="-96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540CD4B-51B2-369F-9114-9335D5BA869F}"/>
                  </a:ext>
                </a:extLst>
              </p:cNvPr>
              <p:cNvSpPr txBox="1"/>
              <p:nvPr/>
            </p:nvSpPr>
            <p:spPr>
              <a:xfrm>
                <a:off x="128016" y="4213147"/>
                <a:ext cx="5219429" cy="7691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r>
                            <a:rPr lang="pt-BR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pt-BR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𝑃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acc>
                      <m:r>
                        <a:rPr lang="pt-BR" i="1">
                          <a:latin typeface="Cambria Math"/>
                        </a:rPr>
                        <m:t>=</m:t>
                      </m:r>
                      <m:r>
                        <a:rPr lang="pt-BR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pt-B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540CD4B-51B2-369F-9114-9335D5BA8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6" y="4213147"/>
                <a:ext cx="5219429" cy="7691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Box 4">
            <a:extLst>
              <a:ext uri="{FF2B5EF4-FFF2-40B4-BE49-F238E27FC236}">
                <a16:creationId xmlns:a16="http://schemas.microsoft.com/office/drawing/2014/main" id="{EAEE972E-80FE-1467-A07E-CFE570222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89839"/>
            <a:ext cx="11999167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28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13.1 Considerações sobre modelagem</a:t>
            </a:r>
            <a:endParaRPr lang="pt-BR" altLang="pt-BR" sz="2800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F3CA475-169A-5B50-CC25-DC183D99D450}"/>
                  </a:ext>
                </a:extLst>
              </p:cNvPr>
              <p:cNvSpPr txBox="1"/>
              <p:nvPr/>
            </p:nvSpPr>
            <p:spPr>
              <a:xfrm>
                <a:off x="128016" y="3337576"/>
                <a:ext cx="7734923" cy="70500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r>
                            <a:rPr lang="pt-BR" sz="1600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pt-BR" sz="1600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pt-BR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 dirty="0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pt-BR" sz="1600" i="1" dirty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6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600" i="1">
                          <a:latin typeface="Cambria Math"/>
                        </a:rPr>
                        <m:t>𝑔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pt-BR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 dirty="0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pt-BR" sz="1600" i="1" dirty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a:rPr lang="pt-BR" sz="1600" i="1">
                              <a:latin typeface="Cambria Math"/>
                            </a:rPr>
                            <m:t>𝑖</m:t>
                          </m:r>
                          <m:r>
                            <a:rPr lang="pt-BR" sz="16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600" i="1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/>
                          <a:ea typeface="Cambria Math"/>
                        </a:rPr>
                        <m:t>Ω</m:t>
                      </m:r>
                      <m:sSub>
                        <m:sSub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sz="1600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pt-BR" sz="1600" i="1">
                              <a:latin typeface="Cambria Math"/>
                              <a:ea typeface="Cambria Math"/>
                            </a:rPr>
                            <m:t>𝑖𝑗𝑘</m:t>
                          </m:r>
                        </m:sub>
                      </m:sSub>
                      <m:sSub>
                        <m:sSub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sz="1600" i="1">
                              <a:latin typeface="Cambria Math"/>
                              <a:ea typeface="Cambria Math"/>
                            </a:rPr>
                            <m:t>𝜂</m:t>
                          </m:r>
                        </m:e>
                        <m:sub>
                          <m:r>
                            <a:rPr lang="pt-BR" sz="1600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i="1">
                          <a:latin typeface="Cambria Math"/>
                          <a:ea typeface="Cambria Math"/>
                        </a:rPr>
                        <m:t>𝜈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sz="16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F3CA475-169A-5B50-CC25-DC183D99D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6" y="3337576"/>
                <a:ext cx="7734923" cy="7050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B8D5BB3-8952-D4E7-E446-98694A2F751E}"/>
                  </a:ext>
                </a:extLst>
              </p:cNvPr>
              <p:cNvSpPr txBox="1"/>
              <p:nvPr/>
            </p:nvSpPr>
            <p:spPr>
              <a:xfrm>
                <a:off x="8249127" y="4197347"/>
                <a:ext cx="3648435" cy="74847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r>
                            <a:rPr lang="pt-BR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pt-BR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</m:acc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B8D5BB3-8952-D4E7-E446-98694A2F7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127" y="4197347"/>
                <a:ext cx="3648435" cy="748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3142E88D-6790-7053-1170-5C5F38AB9AA4}"/>
                  </a:ext>
                </a:extLst>
              </p:cNvPr>
              <p:cNvSpPr txBox="1"/>
              <p:nvPr/>
            </p:nvSpPr>
            <p:spPr>
              <a:xfrm>
                <a:off x="9258623" y="3365463"/>
                <a:ext cx="1117036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̅"/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3142E88D-6790-7053-1170-5C5F38AB9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623" y="3365463"/>
                <a:ext cx="1117036" cy="369332"/>
              </a:xfrm>
              <a:prstGeom prst="rect">
                <a:avLst/>
              </a:prstGeom>
              <a:blipFill>
                <a:blip r:embed="rId7"/>
                <a:stretch>
                  <a:fillRect r="-17838" b="-4762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3">
            <a:extLst>
              <a:ext uri="{FF2B5EF4-FFF2-40B4-BE49-F238E27FC236}">
                <a16:creationId xmlns:a16="http://schemas.microsoft.com/office/drawing/2014/main" id="{75F1F60E-39CA-767C-8CDE-43CA1E5AE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556" y="5296636"/>
            <a:ext cx="521323" cy="448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52548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3E65082-D137-539E-B784-87B971638C36}"/>
              </a:ext>
            </a:extLst>
          </p:cNvPr>
          <p:cNvSpPr txBox="1"/>
          <p:nvPr/>
        </p:nvSpPr>
        <p:spPr>
          <a:xfrm>
            <a:off x="0" y="1001892"/>
            <a:ext cx="119991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Para </a:t>
            </a:r>
            <a:r>
              <a:rPr lang="pt-BR" sz="2400" b="1" i="1" u="sng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representar adequadamente os sistemas de </a:t>
            </a:r>
            <a:r>
              <a:rPr lang="pt-BR" sz="2400" b="1" i="1" u="sng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mesoescala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é necessário que: </a:t>
            </a:r>
            <a:r>
              <a:rPr lang="pt-BR" sz="2400" b="1" i="0" dirty="0">
                <a:solidFill>
                  <a:srgbClr val="3C4043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:</a:t>
            </a:r>
            <a:endParaRPr lang="pt-BR" sz="24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7200383-867B-54DB-4934-BEEAE7505EC4}"/>
                  </a:ext>
                </a:extLst>
              </p:cNvPr>
              <p:cNvSpPr txBox="1"/>
              <p:nvPr/>
            </p:nvSpPr>
            <p:spPr>
              <a:xfrm>
                <a:off x="0" y="4472255"/>
                <a:ext cx="12192000" cy="2289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sz="28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Na </a:t>
                </a:r>
                <a:r>
                  <a:rPr lang="pt-BR" sz="2800" b="1" i="1" u="sng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modelagem de </a:t>
                </a:r>
                <a:r>
                  <a:rPr lang="pt-BR" sz="2800" b="1" i="1" u="sng" dirty="0" err="1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mesoescala</a:t>
                </a:r>
                <a:r>
                  <a:rPr lang="pt-BR" sz="2800" b="1" i="1" u="sng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e na previsão numérica do tempo</a:t>
                </a:r>
                <a:r>
                  <a:rPr lang="pt-BR" sz="28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 bem como na dinâmica de fluidos computacional geral, é preciso </a:t>
                </a:r>
                <a:r>
                  <a:rPr lang="pt-BR" sz="2800" b="1" i="0" dirty="0">
                    <a:solidFill>
                      <a:srgbClr val="FF000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representar</a:t>
                </a:r>
                <a:r>
                  <a:rPr lang="pt-BR" sz="28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com </a:t>
                </a:r>
                <a:r>
                  <a:rPr lang="pt-BR" sz="2800" b="0" i="0" dirty="0">
                    <a:solidFill>
                      <a:srgbClr val="00B05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precisão processos </a:t>
                </a:r>
                <a:r>
                  <a:rPr lang="pt-BR" sz="2800" b="0" i="0" dirty="0" err="1">
                    <a:solidFill>
                      <a:srgbClr val="00B05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multiescala</a:t>
                </a:r>
                <a:r>
                  <a:rPr lang="pt-BR" sz="2800" b="0" i="0" dirty="0">
                    <a:solidFill>
                      <a:srgbClr val="00B05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sz="2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800" i="1">
                                    <a:latin typeface="Cambria Math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t-BR" sz="28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</m:e>
                    </m:d>
                    <m:f>
                      <m:f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800" i="1">
                            <a:latin typeface="Cambria Math"/>
                          </a:rPr>
                          <m:t>𝜕</m:t>
                        </m:r>
                        <m:d>
                          <m:d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pt-BR" sz="2800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sz="2800" b="0" i="0" dirty="0">
                    <a:solidFill>
                      <a:srgbClr val="00B05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pt-BR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sz="2800" i="1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pt-B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𝜕</m:t>
                        </m:r>
                        <m:d>
                          <m:dPr>
                            <m:ctrlPr>
                              <a:rPr lang="pt-B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pt-B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pt-BR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pt-BR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pt-BR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pt-BR" sz="28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pt-BR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pt-BR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pt-BR" sz="28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acc>
                          </m:e>
                        </m:d>
                      </m:num>
                      <m:den>
                        <m:r>
                          <a:rPr lang="pt-BR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pt-B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sz="2800" b="0" i="0" dirty="0">
                    <a:solidFill>
                      <a:srgbClr val="00B05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pt-BR" sz="28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em um </a:t>
                </a:r>
                <a:r>
                  <a:rPr lang="pt-BR" sz="2800" b="1" i="1" u="sng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domínio finito</a:t>
                </a:r>
                <a:r>
                  <a:rPr lang="pt-BR" sz="28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pt-BR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7200383-867B-54DB-4934-BEEAE750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72255"/>
                <a:ext cx="12192000" cy="2289922"/>
              </a:xfrm>
              <a:prstGeom prst="rect">
                <a:avLst/>
              </a:prstGeom>
              <a:blipFill>
                <a:blip r:embed="rId3"/>
                <a:stretch>
                  <a:fillRect l="-1000" t="-2933" r="-1000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4">
            <a:extLst>
              <a:ext uri="{FF2B5EF4-FFF2-40B4-BE49-F238E27FC236}">
                <a16:creationId xmlns:a16="http://schemas.microsoft.com/office/drawing/2014/main" id="{0524982B-2B11-D495-14A3-AAF2C8E77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89839"/>
            <a:ext cx="11999167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28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13.1 Considerações sobre modelagem</a:t>
            </a:r>
            <a:endParaRPr lang="pt-BR" altLang="pt-BR" sz="2800" dirty="0">
              <a:latin typeface="Arial Black" panose="020B0A040201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9EEA55-1614-20CE-4B95-F2C875AC3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127" y="2114672"/>
            <a:ext cx="3463713" cy="1947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3CC8FA9-E75E-C0FE-ACCE-76CAA41B7CBB}"/>
                  </a:ext>
                </a:extLst>
              </p:cNvPr>
              <p:cNvSpPr txBox="1"/>
              <p:nvPr/>
            </p:nvSpPr>
            <p:spPr>
              <a:xfrm>
                <a:off x="5237212" y="2571872"/>
                <a:ext cx="5219429" cy="7691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r>
                            <a:rPr lang="pt-BR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pt-BR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𝑃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acc>
                      <m:r>
                        <a:rPr lang="pt-BR" i="1">
                          <a:latin typeface="Cambria Math"/>
                        </a:rPr>
                        <m:t>=</m:t>
                      </m:r>
                      <m:r>
                        <a:rPr lang="pt-BR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pt-B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3CC8FA9-E75E-C0FE-ACCE-76CAA41B7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212" y="2571872"/>
                <a:ext cx="5219429" cy="7691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48FE184-D946-DB63-41D7-1C1AEB1E95D9}"/>
                  </a:ext>
                </a:extLst>
              </p:cNvPr>
              <p:cNvSpPr txBox="1"/>
              <p:nvPr/>
            </p:nvSpPr>
            <p:spPr>
              <a:xfrm>
                <a:off x="1472452" y="2602250"/>
                <a:ext cx="1082489" cy="618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00B0F0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pt-BR" sz="1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sz="1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pt-BR" sz="1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sz="1400" i="1">
                                          <a:solidFill>
                                            <a:srgbClr val="00B0F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pt-BR" sz="1400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sz="1400" b="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sz="1400" i="1">
                                          <a:solidFill>
                                            <a:srgbClr val="00B0F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sz="14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1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400" i="1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400" i="1">
                                  <a:solidFill>
                                    <a:srgbClr val="00B0F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248FE184-D946-DB63-41D7-1C1AEB1E9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452" y="2602250"/>
                <a:ext cx="1082489" cy="618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BBD55449-AEE4-244A-3AE1-43A0259AA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7212" y="3429000"/>
            <a:ext cx="2077370" cy="87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533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3E65082-D137-539E-B784-87B971638C36}"/>
              </a:ext>
            </a:extLst>
          </p:cNvPr>
          <p:cNvSpPr txBox="1"/>
          <p:nvPr/>
        </p:nvSpPr>
        <p:spPr>
          <a:xfrm>
            <a:off x="24105" y="1113105"/>
            <a:ext cx="119439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i="0" dirty="0">
                <a:solidFill>
                  <a:srgbClr val="3C4043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.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Para </a:t>
            </a:r>
            <a:r>
              <a:rPr lang="pt-BR" sz="2400" b="1" i="1" u="sng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representar adequadamente os sistemas de </a:t>
            </a:r>
            <a:r>
              <a:rPr lang="pt-BR" sz="2400" b="1" i="1" u="sng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mesoescala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é necessário que: </a:t>
            </a:r>
            <a:r>
              <a:rPr lang="pt-BR" sz="2400" b="1" i="0" dirty="0">
                <a:solidFill>
                  <a:srgbClr val="3C4043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:</a:t>
            </a:r>
            <a:endParaRPr lang="pt-BR" sz="24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B66941D-D326-8977-EFE2-23FB9077130F}"/>
                  </a:ext>
                </a:extLst>
              </p:cNvPr>
              <p:cNvSpPr txBox="1"/>
              <p:nvPr/>
            </p:nvSpPr>
            <p:spPr>
              <a:xfrm>
                <a:off x="24106" y="1980936"/>
                <a:ext cx="11975060" cy="1428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28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Por um lado, é </a:t>
                </a:r>
                <a:r>
                  <a:rPr lang="pt-BR" sz="2800" b="1" i="0" u="sng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importante capturar </a:t>
                </a:r>
                <a:r>
                  <a:rPr lang="pt-BR" sz="28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os </a:t>
                </a:r>
                <a:r>
                  <a:rPr lang="pt-BR" sz="2800" b="1" i="0" dirty="0">
                    <a:solidFill>
                      <a:srgbClr val="00B050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sistemas climáticos </a:t>
                </a:r>
                <a:r>
                  <a:rPr lang="pt-BR" sz="28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de </a:t>
                </a:r>
                <a:r>
                  <a:rPr lang="pt-BR" sz="2800" b="0" i="0" dirty="0">
                    <a:solidFill>
                      <a:schemeClr val="accent2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menor escala</a:t>
                </a:r>
                <a:r>
                  <a:rPr lang="pt-BR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sz="2800" i="1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pt-BR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𝜕</m:t>
                        </m:r>
                        <m:d>
                          <m:dPr>
                            <m:ctrlPr>
                              <a:rPr lang="pt-B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pt-BR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pt-BR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pt-BR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pt-BR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pt-BR" sz="28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pt-BR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pt-BR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pt-BR" sz="28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pt-BR" sz="2800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acc>
                          </m:e>
                        </m:d>
                      </m:num>
                      <m:den>
                        <m:r>
                          <a:rPr lang="pt-BR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pt-BR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8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sz="28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pt-BR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B66941D-D326-8977-EFE2-23FB90771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6" y="1980936"/>
                <a:ext cx="11975060" cy="1428148"/>
              </a:xfrm>
              <a:prstGeom prst="rect">
                <a:avLst/>
              </a:prstGeom>
              <a:blipFill>
                <a:blip r:embed="rId3"/>
                <a:stretch>
                  <a:fillRect l="-1069" t="-47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5B3C723F-202E-AAF2-9397-626317F0C0B3}"/>
              </a:ext>
            </a:extLst>
          </p:cNvPr>
          <p:cNvSpPr txBox="1"/>
          <p:nvPr/>
        </p:nvSpPr>
        <p:spPr>
          <a:xfrm>
            <a:off x="379445" y="5804813"/>
            <a:ext cx="112332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pt-BR" sz="2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 grade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 os </a:t>
            </a:r>
            <a:r>
              <a:rPr lang="pt-BR" sz="24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intervalos de tempo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devem ser </a:t>
            </a:r>
            <a:r>
              <a:rPr lang="pt-BR" sz="2400" b="0" i="0" dirty="0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suficientemente finos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pt-BR" sz="2400" b="1" i="1" u="sng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resolver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esses </a:t>
            </a:r>
            <a:r>
              <a:rPr lang="pt-BR" sz="2400" b="1" i="1" u="sng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sistemas e processos climáticos de pequena escala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D85DA619-F3B3-5277-749F-2C835BBD1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89839"/>
            <a:ext cx="11999167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28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13.1 Considerações sobre modelagem</a:t>
            </a:r>
            <a:endParaRPr lang="pt-BR" altLang="pt-BR" sz="2800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FC51639-7065-5639-46CE-4EC5B8DA8EBC}"/>
                  </a:ext>
                </a:extLst>
              </p:cNvPr>
              <p:cNvSpPr txBox="1"/>
              <p:nvPr/>
            </p:nvSpPr>
            <p:spPr>
              <a:xfrm>
                <a:off x="5996083" y="4062924"/>
                <a:ext cx="5219429" cy="7691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r>
                            <a:rPr lang="pt-BR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pt-BR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𝑃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acc>
                      <m:r>
                        <a:rPr lang="pt-BR" i="1">
                          <a:latin typeface="Cambria Math"/>
                        </a:rPr>
                        <m:t>=</m:t>
                      </m:r>
                      <m:r>
                        <a:rPr lang="pt-BR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pt-B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FC51639-7065-5639-46CE-4EC5B8DA8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083" y="4062924"/>
                <a:ext cx="5219429" cy="7691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3">
            <a:extLst>
              <a:ext uri="{FF2B5EF4-FFF2-40B4-BE49-F238E27FC236}">
                <a16:creationId xmlns:a16="http://schemas.microsoft.com/office/drawing/2014/main" id="{E984181B-4841-FE33-ACF7-A7B452EDE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93" y="3463090"/>
            <a:ext cx="25146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B85594F-C03C-ACFA-E66A-86FC64DFD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6204" y="3954083"/>
            <a:ext cx="2550057" cy="1071359"/>
          </a:xfrm>
          <a:prstGeom prst="rect">
            <a:avLst/>
          </a:prstGeom>
        </p:spPr>
      </p:pic>
      <p:pic>
        <p:nvPicPr>
          <p:cNvPr id="11" name="Picture 4" descr="fluid flow simulation of colored ink jets">
            <a:extLst>
              <a:ext uri="{FF2B5EF4-FFF2-40B4-BE49-F238E27FC236}">
                <a16:creationId xmlns:a16="http://schemas.microsoft.com/office/drawing/2014/main" id="{CBEC1EF5-655F-8E45-9197-96B1ED7C00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25" y="4125397"/>
            <a:ext cx="1599339" cy="13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C77D6F37-F4E9-649C-953E-841525E33237}"/>
                  </a:ext>
                </a:extLst>
              </p:cNvPr>
              <p:cNvSpPr txBox="1"/>
              <p:nvPr/>
            </p:nvSpPr>
            <p:spPr>
              <a:xfrm>
                <a:off x="1108833" y="3692107"/>
                <a:ext cx="13253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p>
                          <m:r>
                            <a:rPr lang="pt-BR" i="1"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C77D6F37-F4E9-649C-953E-841525E33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33" y="3692107"/>
                <a:ext cx="132537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4821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3E65082-D137-539E-B784-87B971638C36}"/>
              </a:ext>
            </a:extLst>
          </p:cNvPr>
          <p:cNvSpPr txBox="1"/>
          <p:nvPr/>
        </p:nvSpPr>
        <p:spPr>
          <a:xfrm>
            <a:off x="162509" y="1113105"/>
            <a:ext cx="118366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i="0" dirty="0">
                <a:solidFill>
                  <a:srgbClr val="3C4043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.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Para </a:t>
            </a:r>
            <a:r>
              <a:rPr lang="pt-BR" sz="2400" b="1" i="1" u="sng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representar adequadamente os sistemas de </a:t>
            </a:r>
            <a:r>
              <a:rPr lang="pt-BR" sz="2400" b="1" i="1" u="sng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mesoescala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é necessário que: </a:t>
            </a:r>
            <a:r>
              <a:rPr lang="pt-BR" sz="2400" b="1" i="0" dirty="0">
                <a:solidFill>
                  <a:srgbClr val="3C4043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:</a:t>
            </a:r>
            <a:endParaRPr lang="pt-BR" sz="24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B92DCFE-C281-D9F3-CED5-2760E8B5BA19}"/>
              </a:ext>
            </a:extLst>
          </p:cNvPr>
          <p:cNvSpPr txBox="1"/>
          <p:nvPr/>
        </p:nvSpPr>
        <p:spPr>
          <a:xfrm>
            <a:off x="162509" y="2114672"/>
            <a:ext cx="120294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 outro lado, </a:t>
            </a:r>
            <a:r>
              <a:rPr lang="pt-BR" sz="2400" b="1" i="0" u="sng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 igualmente importante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capturar o ambiente de </a:t>
            </a:r>
            <a:r>
              <a:rPr lang="pt-BR" sz="2400" b="1" i="0" u="sng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maior escala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400" b="1" i="1" u="sng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responsável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pela </a:t>
            </a:r>
            <a:r>
              <a:rPr lang="pt-BR" sz="2400" b="1" i="1" u="sng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formação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400" b="1" i="1" u="sng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modificação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pt-BR" sz="2400" b="1" i="1" u="sng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sistema climático de pequena escala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8DBCB9E-045B-B4CB-19EF-D78CCCD0DAA1}"/>
              </a:ext>
            </a:extLst>
          </p:cNvPr>
          <p:cNvSpPr txBox="1"/>
          <p:nvPr/>
        </p:nvSpPr>
        <p:spPr>
          <a:xfrm>
            <a:off x="334940" y="5604018"/>
            <a:ext cx="113292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800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Portanto, o </a:t>
            </a:r>
            <a:r>
              <a:rPr lang="pt-BR" sz="2800" b="0" i="0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domínio do modelo</a:t>
            </a:r>
            <a:r>
              <a:rPr lang="pt-BR" sz="2800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deve ser </a:t>
            </a:r>
            <a:r>
              <a:rPr lang="pt-BR" sz="2800" b="0" i="0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grande o suficiente</a:t>
            </a:r>
            <a:r>
              <a:rPr lang="pt-BR" sz="2800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para </a:t>
            </a:r>
            <a:r>
              <a:rPr lang="pt-BR" sz="2800" b="0" i="0" dirty="0"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incluir o ambiente de grande escala</a:t>
            </a:r>
            <a:r>
              <a:rPr lang="pt-BR" sz="2800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.</a:t>
            </a:r>
            <a:endParaRPr lang="pt-BR" sz="28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5F1C6CC9-F0DA-009B-C7A5-D092D28AC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89839"/>
            <a:ext cx="11999167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28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13.1 Considerações sobre modelagem</a:t>
            </a:r>
            <a:endParaRPr lang="pt-BR" altLang="pt-BR" sz="2800" dirty="0">
              <a:latin typeface="Arial Black" panose="020B0A04020102020204" pitchFamily="34" charset="0"/>
            </a:endParaRPr>
          </a:p>
        </p:txBody>
      </p:sp>
      <p:pic>
        <p:nvPicPr>
          <p:cNvPr id="3074" name="Picture 2" descr="IPMA - Previsão Numérica do Tempo">
            <a:extLst>
              <a:ext uri="{FF2B5EF4-FFF2-40B4-BE49-F238E27FC236}">
                <a16:creationId xmlns:a16="http://schemas.microsoft.com/office/drawing/2014/main" id="{C4441401-1AB8-F3AD-978E-246328526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694" y="3147269"/>
            <a:ext cx="22860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37B0D5F-AD82-8F2C-070F-B0C8DEB8E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26306" y="3266987"/>
            <a:ext cx="1893724" cy="2051981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706737C3-3594-318F-851A-EAA6ED99FF9F}"/>
              </a:ext>
            </a:extLst>
          </p:cNvPr>
          <p:cNvSpPr/>
          <p:nvPr/>
        </p:nvSpPr>
        <p:spPr>
          <a:xfrm>
            <a:off x="4356847" y="3980329"/>
            <a:ext cx="1893724" cy="147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ED20D-F1F9-EB9A-C17A-25745DC81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398" y="3199983"/>
            <a:ext cx="25146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fluid flow simulation of colored ink jets">
            <a:extLst>
              <a:ext uri="{FF2B5EF4-FFF2-40B4-BE49-F238E27FC236}">
                <a16:creationId xmlns:a16="http://schemas.microsoft.com/office/drawing/2014/main" id="{6BB5E190-F9A6-4512-3E12-F419513929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430" y="3862290"/>
            <a:ext cx="1599339" cy="13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037CB4C-6FD9-91A1-9815-3AF2EB5D26E6}"/>
                  </a:ext>
                </a:extLst>
              </p:cNvPr>
              <p:cNvSpPr txBox="1"/>
              <p:nvPr/>
            </p:nvSpPr>
            <p:spPr>
              <a:xfrm>
                <a:off x="10385138" y="3429000"/>
                <a:ext cx="13253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p>
                          <m:r>
                            <a:rPr lang="pt-BR" i="1"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3037CB4C-6FD9-91A1-9815-3AF2EB5D2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138" y="3429000"/>
                <a:ext cx="13253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4623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3E65082-D137-539E-B784-87B971638C36}"/>
              </a:ext>
            </a:extLst>
          </p:cNvPr>
          <p:cNvSpPr txBox="1"/>
          <p:nvPr/>
        </p:nvSpPr>
        <p:spPr>
          <a:xfrm>
            <a:off x="11847" y="879257"/>
            <a:ext cx="114648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Para </a:t>
            </a:r>
            <a:r>
              <a:rPr lang="pt-BR" sz="2400" b="1" i="1" u="sng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representar adequadamente os sistemas de </a:t>
            </a:r>
            <a:r>
              <a:rPr lang="pt-BR" sz="2400" b="1" i="1" u="sng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mesoescala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é necessário que: </a:t>
            </a:r>
            <a:r>
              <a:rPr lang="pt-BR" sz="2400" b="1" i="0" dirty="0">
                <a:solidFill>
                  <a:srgbClr val="3C4043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:</a:t>
            </a:r>
            <a:endParaRPr lang="pt-BR" sz="24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41878FA-9AA0-87E7-2704-2F8892818491}"/>
              </a:ext>
            </a:extLst>
          </p:cNvPr>
          <p:cNvSpPr txBox="1"/>
          <p:nvPr/>
        </p:nvSpPr>
        <p:spPr>
          <a:xfrm>
            <a:off x="146956" y="1892025"/>
            <a:ext cx="119991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Podem </a:t>
            </a:r>
            <a:r>
              <a:rPr lang="pt-BR" sz="2400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surgir problemas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se um </a:t>
            </a:r>
            <a:r>
              <a:rPr lang="pt-BR" sz="2400" b="1" i="1" u="sng" dirty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domínio for selecionado de forma inadequada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.</a:t>
            </a:r>
            <a:endParaRPr lang="pt-BR" sz="2400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6A9907B-E68E-CB93-6EA5-EDD1B969D727}"/>
                  </a:ext>
                </a:extLst>
              </p:cNvPr>
              <p:cNvSpPr txBox="1"/>
              <p:nvPr/>
            </p:nvSpPr>
            <p:spPr>
              <a:xfrm>
                <a:off x="11848" y="2927293"/>
                <a:ext cx="11999166" cy="1079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Por exemplo, a Fig. 13.1 mostra alguns resultados </a:t>
                </a:r>
                <a:r>
                  <a:rPr lang="pt-BR" b="1" i="0" u="sng" dirty="0">
                    <a:solidFill>
                      <a:srgbClr val="00B050"/>
                    </a:solidFill>
                    <a:effectLst/>
                    <a:latin typeface="Arial Black" panose="020B0A04020102020204" pitchFamily="34" charset="0"/>
                  </a:rPr>
                  <a:t>da simulação </a:t>
                </a:r>
                <a:r>
                  <a:rPr lang="pt-BR" b="1" i="0" u="sng" dirty="0" err="1">
                    <a:solidFill>
                      <a:srgbClr val="00B050"/>
                    </a:solidFill>
                    <a:effectLst/>
                    <a:latin typeface="Arial Black" panose="020B0A04020102020204" pitchFamily="34" charset="0"/>
                  </a:rPr>
                  <a:t>numerica</a:t>
                </a:r>
                <a:r>
                  <a:rPr lang="pt-BR" b="1" i="0" u="sng" dirty="0">
                    <a:solidFill>
                      <a:srgbClr val="00B050"/>
                    </a:solidFill>
                    <a:effectLst/>
                    <a:latin typeface="Arial Black" panose="020B0A04020102020204" pitchFamily="34" charset="0"/>
                  </a:rPr>
                  <a:t> do campo de vento horizontal para um fluxo hidrostático sobre uma montanha em forma de sino </a:t>
                </a:r>
                <a:r>
                  <a:rPr lang="pt-BR" b="0" i="0" dirty="0">
                    <a:solidFill>
                      <a:srgbClr val="00B0F0"/>
                    </a:solidFill>
                    <a:effectLst/>
                    <a:latin typeface="Arial Black" panose="020B0A04020102020204" pitchFamily="34" charset="0"/>
                  </a:rPr>
                  <a:t>com meia largura a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e altura h,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pt-BR" b="0" i="1" smtClean="0">
                                <a:solidFill>
                                  <a:srgbClr val="3C4043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b="0" i="1" smtClean="0">
                                    <a:solidFill>
                                      <a:srgbClr val="3C4043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solidFill>
                                      <a:srgbClr val="3C4043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b="0" i="1" smtClean="0">
                                    <a:solidFill>
                                      <a:srgbClr val="3C4043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pt-BR" b="0" i="1" smtClean="0">
                                    <a:solidFill>
                                      <a:srgbClr val="00B0F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pt-BR" b="0" i="1" smtClean="0">
                                <a:solidFill>
                                  <a:srgbClr val="3C4043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, mas com </a:t>
                </a:r>
                <a:r>
                  <a:rPr lang="pt-BR" b="0" i="0" dirty="0">
                    <a:solidFill>
                      <a:srgbClr val="FF0000"/>
                    </a:solidFill>
                    <a:effectLst/>
                    <a:latin typeface="Arial Black" panose="020B0A04020102020204" pitchFamily="34" charset="0"/>
                  </a:rPr>
                  <a:t>2 tamanhos de domínio diferentes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, </a:t>
                </a:r>
                <a:r>
                  <a:rPr lang="pt-BR" b="0" i="0" dirty="0">
                    <a:solidFill>
                      <a:srgbClr val="FF0000"/>
                    </a:solidFill>
                    <a:effectLst/>
                    <a:latin typeface="Arial Black" panose="020B0A04020102020204" pitchFamily="34" charset="0"/>
                  </a:rPr>
                  <a:t>12a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e </a:t>
                </a:r>
                <a:r>
                  <a:rPr lang="pt-BR" b="0" i="0" dirty="0">
                    <a:solidFill>
                      <a:srgbClr val="FF0000"/>
                    </a:solidFill>
                    <a:effectLst/>
                    <a:latin typeface="Arial Black" panose="020B0A04020102020204" pitchFamily="34" charset="0"/>
                  </a:rPr>
                  <a:t>22.4a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.</a:t>
                </a:r>
                <a:endParaRPr lang="pt-BR" dirty="0"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56A9907B-E68E-CB93-6EA5-EDD1B969D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" y="2927293"/>
                <a:ext cx="11999166" cy="1079206"/>
              </a:xfrm>
              <a:prstGeom prst="rect">
                <a:avLst/>
              </a:prstGeom>
              <a:blipFill>
                <a:blip r:embed="rId3"/>
                <a:stretch>
                  <a:fillRect l="-457" t="-2825" r="-407" b="-28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m 12">
            <a:extLst>
              <a:ext uri="{FF2B5EF4-FFF2-40B4-BE49-F238E27FC236}">
                <a16:creationId xmlns:a16="http://schemas.microsoft.com/office/drawing/2014/main" id="{68A1E998-369D-ACA8-6D33-FE5D366DC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727" y="4160067"/>
            <a:ext cx="5069941" cy="2697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A60C1FB1-A188-D652-7B9F-5741A62AFBA1}"/>
                  </a:ext>
                </a:extLst>
              </p:cNvPr>
              <p:cNvSpPr txBox="1"/>
              <p:nvPr/>
            </p:nvSpPr>
            <p:spPr>
              <a:xfrm>
                <a:off x="8381920" y="4632606"/>
                <a:ext cx="3617246" cy="14959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3C4043"/>
                          </a:solidFill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3C404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3C404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3C4043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rgbClr val="3C404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3C404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3C404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b="0" i="1" smtClean="0">
                                  <a:solidFill>
                                    <a:srgbClr val="3C404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solidFill>
                                        <a:srgbClr val="3C4043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solidFill>
                                        <a:srgbClr val="3C4043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b="0" i="1" smtClean="0">
                                      <a:solidFill>
                                        <a:srgbClr val="3C4043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pt-BR" b="0" i="1" smtClean="0">
                                      <a:solidFill>
                                        <a:srgbClr val="3C4043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solidFill>
                                    <a:srgbClr val="3C404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b="0" dirty="0">
                  <a:solidFill>
                    <a:srgbClr val="3C4043"/>
                  </a:solidFill>
                  <a:effectLst/>
                </a:endParaRPr>
              </a:p>
              <a:p>
                <a:r>
                  <a:rPr lang="pt-BR" dirty="0"/>
                  <a:t>a=meia largura da montanha</a:t>
                </a:r>
              </a:p>
              <a:p>
                <a:endParaRPr lang="pt-BR" dirty="0"/>
              </a:p>
              <a:p>
                <a:r>
                  <a:rPr lang="pt-BR" b="0" i="0" dirty="0">
                    <a:solidFill>
                      <a:srgbClr val="FF0000"/>
                    </a:solidFill>
                    <a:effectLst/>
                    <a:latin typeface="Arial Black" panose="020B0A04020102020204" pitchFamily="34" charset="0"/>
                  </a:rPr>
                  <a:t>          12a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e </a:t>
                </a:r>
                <a:r>
                  <a:rPr lang="pt-BR" b="0" i="0" dirty="0">
                    <a:solidFill>
                      <a:srgbClr val="FF0000"/>
                    </a:solidFill>
                    <a:effectLst/>
                    <a:latin typeface="Arial Black" panose="020B0A04020102020204" pitchFamily="34" charset="0"/>
                  </a:rPr>
                  <a:t>22.4a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A60C1FB1-A188-D652-7B9F-5741A62AF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20" y="4632606"/>
                <a:ext cx="3617246" cy="1495922"/>
              </a:xfrm>
              <a:prstGeom prst="rect">
                <a:avLst/>
              </a:prstGeom>
              <a:blipFill>
                <a:blip r:embed="rId5"/>
                <a:stretch>
                  <a:fillRect l="-1518" b="-57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4">
            <a:extLst>
              <a:ext uri="{FF2B5EF4-FFF2-40B4-BE49-F238E27FC236}">
                <a16:creationId xmlns:a16="http://schemas.microsoft.com/office/drawing/2014/main" id="{F4D55FB2-BEA8-2868-090B-7CDA77CD9A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89839"/>
            <a:ext cx="11999167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28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13.1 Considerações sobre modelagem</a:t>
            </a:r>
            <a:endParaRPr lang="pt-BR" altLang="pt-BR" sz="2800" dirty="0">
              <a:latin typeface="Arial Black" panose="020B0A040201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5472158-9F3C-39B4-3E2E-BCE34E3D57C6}"/>
              </a:ext>
            </a:extLst>
          </p:cNvPr>
          <p:cNvSpPr txBox="1"/>
          <p:nvPr/>
        </p:nvSpPr>
        <p:spPr>
          <a:xfrm>
            <a:off x="4896284" y="5513258"/>
            <a:ext cx="991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12a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83DF328-08D6-DEE1-8D79-14D8713897CA}"/>
              </a:ext>
            </a:extLst>
          </p:cNvPr>
          <p:cNvSpPr txBox="1"/>
          <p:nvPr/>
        </p:nvSpPr>
        <p:spPr>
          <a:xfrm>
            <a:off x="2731433" y="5523838"/>
            <a:ext cx="991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22.4a</a:t>
            </a:r>
            <a:endParaRPr lang="pt-BR" dirty="0"/>
          </a:p>
        </p:txBody>
      </p:sp>
      <p:pic>
        <p:nvPicPr>
          <p:cNvPr id="1026" name="Picture 2" descr="Animated Pictures Of Mountains GIFs | Tenor">
            <a:extLst>
              <a:ext uri="{FF2B5EF4-FFF2-40B4-BE49-F238E27FC236}">
                <a16:creationId xmlns:a16="http://schemas.microsoft.com/office/drawing/2014/main" id="{C01BAEFE-0E30-6A79-A072-B1F8F5D0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25" y="4156955"/>
            <a:ext cx="1684389" cy="235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4062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D4411F7-EE72-F4ED-1F4E-25E5A33FE123}"/>
                  </a:ext>
                </a:extLst>
              </p:cNvPr>
              <p:cNvSpPr txBox="1"/>
              <p:nvPr/>
            </p:nvSpPr>
            <p:spPr>
              <a:xfrm>
                <a:off x="379828" y="2098569"/>
                <a:ext cx="4222152" cy="71385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𝜕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𝑡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𝑢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𝜕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𝑥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𝑣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𝜕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𝑦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𝑤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𝜕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𝑧</m:t>
                          </m:r>
                        </m:den>
                      </m:f>
                      <m:r>
                        <a:rPr lang="pt-BR" i="1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pt-BR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𝐽</m:t>
                          </m:r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D4411F7-EE72-F4ED-1F4E-25E5A33FE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28" y="2098569"/>
                <a:ext cx="4222152" cy="7138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6CB2975-8136-46C1-6277-3673CD3E6703}"/>
                  </a:ext>
                </a:extLst>
              </p:cNvPr>
              <p:cNvSpPr txBox="1"/>
              <p:nvPr/>
            </p:nvSpPr>
            <p:spPr>
              <a:xfrm>
                <a:off x="379828" y="1125578"/>
                <a:ext cx="6757876" cy="808235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𝐷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𝐷𝑡</m:t>
                          </m:r>
                        </m:den>
                      </m:f>
                      <m:r>
                        <a:rPr lang="pt-B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r>
                            <a:rPr lang="pt-BR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pt-BR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r>
                            <a:rPr lang="pt-BR" i="1">
                              <a:latin typeface="Cambria Math"/>
                            </a:rPr>
                            <m:t>𝑃</m:t>
                          </m:r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latin typeface="Cambria Math"/>
                        </a:rPr>
                        <m:t>𝑔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𝑖</m:t>
                          </m:r>
                          <m:r>
                            <a:rPr lang="pt-BR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/>
                          <a:ea typeface="Cambria Math"/>
                        </a:rPr>
                        <m:t>Ω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𝑖𝑗𝑘</m:t>
                          </m:r>
                        </m:sub>
                      </m:sSub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/>
                              <a:ea typeface="Cambria Math"/>
                            </a:rPr>
                            <m:t>𝜂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  <m:r>
                        <a:rPr lang="pt-BR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𝜈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  <a:ea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6CB2975-8136-46C1-6277-3673CD3E6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28" y="1125578"/>
                <a:ext cx="6757876" cy="8082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91EAAA3-B2E8-86FB-EB82-E86066448AEB}"/>
                  </a:ext>
                </a:extLst>
              </p:cNvPr>
              <p:cNvSpPr txBox="1"/>
              <p:nvPr/>
            </p:nvSpPr>
            <p:spPr>
              <a:xfrm>
                <a:off x="379828" y="3119492"/>
                <a:ext cx="1886286" cy="619016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𝑡</m:t>
                          </m:r>
                        </m:den>
                      </m:f>
                      <m:r>
                        <a:rPr lang="pt-BR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pt-B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𝑞</m:t>
                          </m:r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𝑉</m:t>
                          </m:r>
                        </m:e>
                      </m:acc>
                      <m:r>
                        <a:rPr lang="pt-BR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pt-B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𝑆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91EAAA3-B2E8-86FB-EB82-E86066448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28" y="3119492"/>
                <a:ext cx="1886286" cy="619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7B599DD6-0301-F692-5480-9FB0723E1EB4}"/>
                  </a:ext>
                </a:extLst>
              </p:cNvPr>
              <p:cNvSpPr txBox="1"/>
              <p:nvPr/>
            </p:nvSpPr>
            <p:spPr>
              <a:xfrm>
                <a:off x="379828" y="4204355"/>
                <a:ext cx="1107483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/>
                        </a:rPr>
                        <m:t>𝑃</m:t>
                      </m:r>
                      <m:r>
                        <a:rPr lang="pt-B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𝑅𝑇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7B599DD6-0301-F692-5480-9FB0723E1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28" y="4204355"/>
                <a:ext cx="1107483" cy="369332"/>
              </a:xfrm>
              <a:prstGeom prst="rect">
                <a:avLst/>
              </a:prstGeom>
              <a:blipFill>
                <a:blip r:embed="rId6"/>
                <a:stretch>
                  <a:fillRect b="-4839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>
            <a:extLst>
              <a:ext uri="{FF2B5EF4-FFF2-40B4-BE49-F238E27FC236}">
                <a16:creationId xmlns:a16="http://schemas.microsoft.com/office/drawing/2014/main" id="{1FE25AC5-38C2-8C5C-F188-222D94DAC9C3}"/>
              </a:ext>
            </a:extLst>
          </p:cNvPr>
          <p:cNvSpPr txBox="1"/>
          <p:nvPr/>
        </p:nvSpPr>
        <p:spPr>
          <a:xfrm>
            <a:off x="3039794" y="99371"/>
            <a:ext cx="61124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pt-BR" altLang="pt-BR" sz="3200" dirty="0">
                <a:latin typeface="Arial Black" panose="020B0A04020102020204" pitchFamily="34" charset="0"/>
              </a:rPr>
              <a:t>Equação Primitivas</a:t>
            </a:r>
          </a:p>
        </p:txBody>
      </p:sp>
    </p:spTree>
    <p:extLst>
      <p:ext uri="{BB962C8B-B14F-4D97-AF65-F5344CB8AC3E}">
        <p14:creationId xmlns:p14="http://schemas.microsoft.com/office/powerpoint/2010/main" val="36146522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3E65082-D137-539E-B784-87B971638C36}"/>
              </a:ext>
            </a:extLst>
          </p:cNvPr>
          <p:cNvSpPr txBox="1"/>
          <p:nvPr/>
        </p:nvSpPr>
        <p:spPr>
          <a:xfrm>
            <a:off x="579276" y="1113105"/>
            <a:ext cx="110334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i="0" dirty="0">
                <a:solidFill>
                  <a:srgbClr val="3C4043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.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Para </a:t>
            </a:r>
            <a:r>
              <a:rPr lang="pt-BR" sz="2400" b="1" i="1" u="sng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representar adequadamente os sistemas de </a:t>
            </a:r>
            <a:r>
              <a:rPr lang="pt-BR" sz="2400" b="1" i="1" u="sng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mesoescala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é necessário que: </a:t>
            </a:r>
            <a:r>
              <a:rPr lang="pt-BR" sz="2400" b="1" i="0" dirty="0">
                <a:solidFill>
                  <a:srgbClr val="3C4043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:</a:t>
            </a:r>
            <a:endParaRPr lang="pt-BR" sz="24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8A1E998-369D-ACA8-6D33-FE5D366DC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611" y="2114672"/>
            <a:ext cx="6137449" cy="326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E96DB37-D6C8-8B4C-7D99-AF5B90F52950}"/>
                  </a:ext>
                </a:extLst>
              </p:cNvPr>
              <p:cNvSpPr txBox="1"/>
              <p:nvPr/>
            </p:nvSpPr>
            <p:spPr>
              <a:xfrm>
                <a:off x="242596" y="5380672"/>
                <a:ext cx="1175657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Fig. 13.1: </a:t>
                </a:r>
                <a:r>
                  <a:rPr lang="pt-BR" b="0" i="0" dirty="0">
                    <a:solidFill>
                      <a:srgbClr val="FF0000"/>
                    </a:solidFill>
                    <a:effectLst/>
                    <a:latin typeface="Roboto" panose="02000000000000000000" pitchFamily="2" charset="0"/>
                  </a:rPr>
                  <a:t>Sensibilidade das respostas do fluxo ao tamanho do domínio numérico 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para um fluxo hidrostático sobre uma montanha em forma de sino. </a:t>
                </a:r>
                <a:r>
                  <a:rPr lang="pt-BR" b="1" i="0" u="sng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São exibidos os campos de vento horizontais para diferentes tamanhos de domínio: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(a) 22.4a e (b) 12a, onde a é a meia largura da montanha. A abscissa e a ordenada são </a:t>
                </a:r>
                <a:r>
                  <a:rPr lang="pt-BR" b="0" i="0" dirty="0" err="1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adimensionalizadas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por a e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  <m:r>
                      <a:rPr lang="pt-BR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pt-BR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pt-BR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pt-BR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(comprimento de onda vertical), respectivamente. O número de </a:t>
                </a:r>
                <a:r>
                  <a:rPr lang="pt-BR" b="0" i="0" dirty="0" err="1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Froude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é 1,2 para ambos os casos. (Lin e Wang 1996; Lin 2007)</a:t>
                </a:r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8E96DB37-D6C8-8B4C-7D99-AF5B90F52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6" y="5380672"/>
                <a:ext cx="11756570" cy="1477328"/>
              </a:xfrm>
              <a:prstGeom prst="rect">
                <a:avLst/>
              </a:prstGeom>
              <a:blipFill>
                <a:blip r:embed="rId4"/>
                <a:stretch>
                  <a:fillRect l="-467" t="-2066" r="-415" b="-57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0BE7C91-DD17-F454-CC93-0A3F8D733174}"/>
                  </a:ext>
                </a:extLst>
              </p:cNvPr>
              <p:cNvSpPr txBox="1"/>
              <p:nvPr/>
            </p:nvSpPr>
            <p:spPr>
              <a:xfrm>
                <a:off x="579276" y="2958037"/>
                <a:ext cx="3617246" cy="941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3C4043"/>
                          </a:solidFill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3C404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3C404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3C4043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rgbClr val="3C404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3C404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3C404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b="0" i="1" smtClean="0">
                                  <a:solidFill>
                                    <a:srgbClr val="3C404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0" i="1" smtClean="0">
                                      <a:solidFill>
                                        <a:srgbClr val="3C4043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solidFill>
                                        <a:srgbClr val="3C4043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b="0" i="1" smtClean="0">
                                      <a:solidFill>
                                        <a:srgbClr val="3C4043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pt-BR" b="0" i="1" smtClean="0">
                                      <a:solidFill>
                                        <a:srgbClr val="3C4043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b="0" i="1" smtClean="0">
                                  <a:solidFill>
                                    <a:srgbClr val="3C4043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b="0" dirty="0">
                  <a:solidFill>
                    <a:srgbClr val="3C4043"/>
                  </a:solidFill>
                  <a:effectLst/>
                </a:endParaRPr>
              </a:p>
              <a:p>
                <a:r>
                  <a:rPr lang="pt-BR" dirty="0"/>
                  <a:t>a=meia largura da montanha</a:t>
                </a: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0BE7C91-DD17-F454-CC93-0A3F8D733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76" y="2958037"/>
                <a:ext cx="3617246" cy="941925"/>
              </a:xfrm>
              <a:prstGeom prst="rect">
                <a:avLst/>
              </a:prstGeom>
              <a:blipFill>
                <a:blip r:embed="rId5"/>
                <a:stretch>
                  <a:fillRect l="-1349" b="-90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ixaDeTexto 9">
            <a:extLst>
              <a:ext uri="{FF2B5EF4-FFF2-40B4-BE49-F238E27FC236}">
                <a16:creationId xmlns:a16="http://schemas.microsoft.com/office/drawing/2014/main" id="{59D77FF1-12A5-62DF-0052-E626BFF1E687}"/>
              </a:ext>
            </a:extLst>
          </p:cNvPr>
          <p:cNvSpPr txBox="1"/>
          <p:nvPr/>
        </p:nvSpPr>
        <p:spPr>
          <a:xfrm>
            <a:off x="5392589" y="5054002"/>
            <a:ext cx="1140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22.4a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FC168F9-BDA7-4D7E-01CF-4EF183550BC7}"/>
              </a:ext>
            </a:extLst>
          </p:cNvPr>
          <p:cNvSpPr txBox="1"/>
          <p:nvPr/>
        </p:nvSpPr>
        <p:spPr>
          <a:xfrm>
            <a:off x="8220111" y="5107672"/>
            <a:ext cx="1329612" cy="376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12a</a:t>
            </a:r>
            <a:endParaRPr lang="pt-BR" dirty="0"/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B2AC4A09-440F-5ED5-7485-B649AAEBF5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89839"/>
            <a:ext cx="11999167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28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13.1 Considerações sobre modelagem</a:t>
            </a:r>
            <a:endParaRPr lang="pt-BR" altLang="pt-BR" sz="2800" dirty="0">
              <a:latin typeface="Arial Black" panose="020B0A04020102020204" pitchFamily="34" charset="0"/>
            </a:endParaRPr>
          </a:p>
        </p:txBody>
      </p:sp>
      <p:pic>
        <p:nvPicPr>
          <p:cNvPr id="24" name="Picture 2" descr="Animated Pictures Of Mountains GIFs | Tenor">
            <a:extLst>
              <a:ext uri="{FF2B5EF4-FFF2-40B4-BE49-F238E27FC236}">
                <a16:creationId xmlns:a16="http://schemas.microsoft.com/office/drawing/2014/main" id="{D610132F-2282-2D0A-9429-2F894B6D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25" y="2182337"/>
            <a:ext cx="2028300" cy="283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0943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3E65082-D137-539E-B784-87B971638C36}"/>
              </a:ext>
            </a:extLst>
          </p:cNvPr>
          <p:cNvSpPr txBox="1"/>
          <p:nvPr/>
        </p:nvSpPr>
        <p:spPr>
          <a:xfrm>
            <a:off x="112745" y="1113105"/>
            <a:ext cx="119991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i="0" dirty="0">
                <a:solidFill>
                  <a:srgbClr val="3C4043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.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Para </a:t>
            </a:r>
            <a:r>
              <a:rPr lang="pt-BR" sz="2400" b="1" i="1" u="sng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representar adequadamente os sistemas de </a:t>
            </a:r>
            <a:r>
              <a:rPr lang="pt-BR" sz="2400" b="1" i="1" u="sng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mesoescala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é necessário que: </a:t>
            </a:r>
            <a:r>
              <a:rPr lang="pt-BR" sz="2400" b="1" i="0" dirty="0">
                <a:solidFill>
                  <a:srgbClr val="3C4043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:</a:t>
            </a:r>
            <a:endParaRPr lang="pt-BR" sz="24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8B3E10F4-74E8-F0E7-2A17-4E9719259FF5}"/>
                  </a:ext>
                </a:extLst>
              </p:cNvPr>
              <p:cNvSpPr txBox="1"/>
              <p:nvPr/>
            </p:nvSpPr>
            <p:spPr>
              <a:xfrm>
                <a:off x="346010" y="2393703"/>
                <a:ext cx="11499979" cy="1383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Na figura, o eixo horizontal é </a:t>
                </a:r>
                <a:r>
                  <a:rPr lang="pt-BR" sz="2400" b="0" i="0" dirty="0" err="1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adimensionalizado</a:t>
                </a:r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por </a:t>
                </a:r>
                <a14:m>
                  <m:oMath xmlns:m="http://schemas.openxmlformats.org/officeDocument/2006/math">
                    <m:r>
                      <a:rPr lang="pt-BR" sz="2400" b="0" i="1" dirty="0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, enquanto o eixo vertical é </a:t>
                </a:r>
                <a:r>
                  <a:rPr lang="pt-BR" sz="2400" b="0" i="0" dirty="0" err="1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adimensionalizado</a:t>
                </a:r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pelo </a:t>
                </a:r>
                <a:r>
                  <a:rPr lang="pt-BR" sz="2400" b="0" i="0" dirty="0">
                    <a:solidFill>
                      <a:srgbClr val="00B050"/>
                    </a:solidFill>
                    <a:effectLst/>
                    <a:latin typeface="Arial Black" panose="020B0A04020102020204" pitchFamily="34" charset="0"/>
                  </a:rPr>
                  <a:t>comprimento de onda hidrostático vertical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400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pt-BR" sz="2400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2400" b="0" i="1" smtClean="0">
                                <a:solidFill>
                                  <a:srgbClr val="3C404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400" b="0" i="1" smtClean="0">
                                <a:solidFill>
                                  <a:srgbClr val="3C404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sz="2400" b="0" i="1" smtClean="0">
                                <a:solidFill>
                                  <a:srgbClr val="3C404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pt-BR" sz="2400" b="0" i="1" smtClean="0">
                                <a:solidFill>
                                  <a:srgbClr val="3C404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num>
                          <m:den>
                            <m:r>
                              <a:rPr lang="pt-BR" sz="2400" b="0" i="1" smtClean="0">
                                <a:solidFill>
                                  <a:srgbClr val="3C404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e>
                    </m:d>
                  </m:oMath>
                </a14:m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.</a:t>
                </a:r>
                <a:endParaRPr lang="pt-BR" sz="2400" dirty="0"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8B3E10F4-74E8-F0E7-2A17-4E9719259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10" y="2393703"/>
                <a:ext cx="11499979" cy="1383712"/>
              </a:xfrm>
              <a:prstGeom prst="rect">
                <a:avLst/>
              </a:prstGeom>
              <a:blipFill>
                <a:blip r:embed="rId3"/>
                <a:stretch>
                  <a:fillRect l="-848" t="-3524" r="-795" b="-30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AFACBE8-7435-FE38-688A-A9C3A4002CB7}"/>
                  </a:ext>
                </a:extLst>
              </p:cNvPr>
              <p:cNvSpPr txBox="1"/>
              <p:nvPr/>
            </p:nvSpPr>
            <p:spPr>
              <a:xfrm>
                <a:off x="249593" y="5410567"/>
                <a:ext cx="11499978" cy="1060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Ambos os casos têm o mesmo </a:t>
                </a:r>
                <a:r>
                  <a:rPr lang="pt-BR" b="0" i="0" dirty="0">
                    <a:solidFill>
                      <a:srgbClr val="00B050"/>
                    </a:solidFill>
                    <a:effectLst/>
                    <a:latin typeface="Arial Black" panose="020B0A04020102020204" pitchFamily="34" charset="0"/>
                  </a:rPr>
                  <a:t>número de </a:t>
                </a:r>
                <a:r>
                  <a:rPr lang="pt-BR" b="0" i="0" dirty="0" err="1">
                    <a:solidFill>
                      <a:srgbClr val="00B050"/>
                    </a:solidFill>
                    <a:effectLst/>
                    <a:latin typeface="Arial Black" panose="020B0A04020102020204" pitchFamily="34" charset="0"/>
                  </a:rPr>
                  <a:t>Froude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1800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pt-BR" i="1">
                            <a:solidFill>
                              <a:srgbClr val="3C40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f>
                          <m:fPr>
                            <m:ctrlPr>
                              <a:rPr lang="pt-BR" sz="1800" b="0" i="1" smtClean="0">
                                <a:solidFill>
                                  <a:srgbClr val="3C404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1800" b="0" i="1" smtClean="0">
                                <a:solidFill>
                                  <a:srgbClr val="3C404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num>
                          <m:den>
                            <m:r>
                              <a:rPr lang="pt-BR" sz="1800" b="0" i="1" smtClean="0">
                                <a:solidFill>
                                  <a:srgbClr val="3C4043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𝑁h</m:t>
                            </m:r>
                          </m:den>
                        </m:f>
                      </m:e>
                    </m:d>
                    <m:r>
                      <a:rPr lang="pt-BR" sz="1800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, que é o único parâmetro de controle adimensional para um </a:t>
                </a:r>
                <a:r>
                  <a:rPr lang="pt-BR" b="1" i="1" u="sng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fluxo bidimensional, hidrostático, não rotativo e </a:t>
                </a:r>
                <a:r>
                  <a:rPr lang="pt-BR" b="1" i="1" u="sng" dirty="0" err="1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invíscido</a:t>
                </a:r>
                <a:r>
                  <a:rPr lang="pt-BR" b="1" i="1" u="sng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passando por uma montanha de </a:t>
                </a:r>
                <a:r>
                  <a:rPr lang="pt-BR" b="1" i="1" u="sng" dirty="0" err="1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mesoescala</a:t>
                </a:r>
                <a:r>
                  <a:rPr lang="pt-BR" b="1" i="1" u="sng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.</a:t>
                </a:r>
                <a:endParaRPr lang="pt-BR" b="1" i="1" u="sng" dirty="0">
                  <a:latin typeface="Arial Black" panose="020B0A04020102020204" pitchFamily="34" charset="0"/>
                </a:endParaRPr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AFACBE8-7435-FE38-688A-A9C3A400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93" y="5410567"/>
                <a:ext cx="11499978" cy="1060868"/>
              </a:xfrm>
              <a:prstGeom prst="rect">
                <a:avLst/>
              </a:prstGeom>
              <a:blipFill>
                <a:blip r:embed="rId4"/>
                <a:stretch>
                  <a:fillRect l="-477" r="-424" b="-80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4">
            <a:extLst>
              <a:ext uri="{FF2B5EF4-FFF2-40B4-BE49-F238E27FC236}">
                <a16:creationId xmlns:a16="http://schemas.microsoft.com/office/drawing/2014/main" id="{7A20A5B5-25B1-D176-21C5-211683B61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89839"/>
            <a:ext cx="11999167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28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13.1 Considerações sobre modelagem</a:t>
            </a:r>
            <a:endParaRPr lang="pt-BR" altLang="pt-BR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7756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3E65082-D137-539E-B784-87B971638C36}"/>
              </a:ext>
            </a:extLst>
          </p:cNvPr>
          <p:cNvSpPr txBox="1"/>
          <p:nvPr/>
        </p:nvSpPr>
        <p:spPr>
          <a:xfrm>
            <a:off x="216205" y="992651"/>
            <a:ext cx="110334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i="0" dirty="0">
                <a:solidFill>
                  <a:srgbClr val="3C4043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.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Para </a:t>
            </a:r>
            <a:r>
              <a:rPr lang="pt-BR" sz="2400" b="1" i="1" u="sng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representar adequadamente os sistemas de </a:t>
            </a:r>
            <a:r>
              <a:rPr lang="pt-BR" sz="2400" b="1" i="1" u="sng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mesoescala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é necessário que: </a:t>
            </a:r>
            <a:r>
              <a:rPr lang="pt-BR" sz="2400" b="1" i="0" dirty="0">
                <a:solidFill>
                  <a:srgbClr val="3C4043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:</a:t>
            </a:r>
            <a:endParaRPr lang="pt-BR" sz="24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72F6ABC-CE28-EED6-4FD3-63D751EA462D}"/>
              </a:ext>
            </a:extLst>
          </p:cNvPr>
          <p:cNvSpPr txBox="1"/>
          <p:nvPr/>
        </p:nvSpPr>
        <p:spPr>
          <a:xfrm>
            <a:off x="579276" y="2114672"/>
            <a:ext cx="116127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Os </a:t>
            </a:r>
            <a:r>
              <a:rPr lang="pt-BR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resultados foram fortemente influenciados pelo tamanho do domínio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uma vez que </a:t>
            </a:r>
            <a:r>
              <a:rPr lang="pt-BR" b="0" i="0" dirty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as respostas de fluxo sobre a montanha são fortemente influenciadas pelas condições de fluxo </a:t>
            </a:r>
            <a:r>
              <a:rPr lang="pt-BR" dirty="0" err="1">
                <a:solidFill>
                  <a:srgbClr val="00B0F0"/>
                </a:solidFill>
                <a:latin typeface="Arial Black" panose="020B0A04020102020204" pitchFamily="34" charset="0"/>
              </a:rPr>
              <a:t>upstream</a:t>
            </a:r>
            <a:r>
              <a:rPr lang="pt-BR" dirty="0">
                <a:solidFill>
                  <a:srgbClr val="00B0F0"/>
                </a:solidFill>
                <a:latin typeface="Arial Black" panose="020B0A04020102020204" pitchFamily="34" charset="0"/>
              </a:rPr>
              <a:t> </a:t>
            </a:r>
            <a:r>
              <a:rPr lang="pt-BR" b="0" i="0" dirty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no limite esquerdo 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do domínio numérico.</a:t>
            </a:r>
            <a:endParaRPr lang="pt-BR" dirty="0">
              <a:latin typeface="Arial Black" panose="020B0A040201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6C83A59-79C0-6B85-A151-A154001A5236}"/>
              </a:ext>
            </a:extLst>
          </p:cNvPr>
          <p:cNvSpPr txBox="1"/>
          <p:nvPr/>
        </p:nvSpPr>
        <p:spPr>
          <a:xfrm>
            <a:off x="579276" y="3469475"/>
            <a:ext cx="114198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As condições de fluxo </a:t>
            </a:r>
            <a:r>
              <a:rPr lang="pt-BR" dirty="0" err="1">
                <a:solidFill>
                  <a:srgbClr val="3C4043"/>
                </a:solidFill>
                <a:latin typeface="Arial Black" panose="020B0A04020102020204" pitchFamily="34" charset="0"/>
              </a:rPr>
              <a:t>upstream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como o vento horizontal básico e a frequência de </a:t>
            </a:r>
            <a:r>
              <a:rPr lang="pt-BR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Brunt-Vaisala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no limite esquerdo, foram influenciadas pelos distúrbios de propagação </a:t>
            </a:r>
            <a:r>
              <a:rPr lang="pt-BR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upstream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gerados pela orografia.</a:t>
            </a:r>
            <a:endParaRPr lang="pt-BR" dirty="0">
              <a:latin typeface="Arial Black" panose="020B0A040201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28B110-CE2C-40E8-C4F7-3DA979FE2509}"/>
              </a:ext>
            </a:extLst>
          </p:cNvPr>
          <p:cNvSpPr txBox="1"/>
          <p:nvPr/>
        </p:nvSpPr>
        <p:spPr>
          <a:xfrm>
            <a:off x="579277" y="5339472"/>
            <a:ext cx="114198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Assim, </a:t>
            </a:r>
            <a:r>
              <a:rPr lang="pt-BR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se um tamanho de domínio inadequado for escolhido para realizar simulações numéricas, os resultados podem ser contaminados por fatores numéricos.</a:t>
            </a:r>
            <a:endParaRPr lang="pt-BR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776D0F62-42CB-CCB6-7B3A-34DFA9829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89839"/>
            <a:ext cx="11999167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28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13.1 Considerações sobre modelagem</a:t>
            </a:r>
            <a:endParaRPr lang="pt-BR" altLang="pt-BR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1089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3E65082-D137-539E-B784-87B971638C36}"/>
              </a:ext>
            </a:extLst>
          </p:cNvPr>
          <p:cNvSpPr txBox="1"/>
          <p:nvPr/>
        </p:nvSpPr>
        <p:spPr>
          <a:xfrm>
            <a:off x="579276" y="1113105"/>
            <a:ext cx="110334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i="0" dirty="0">
                <a:solidFill>
                  <a:srgbClr val="3C4043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.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Para </a:t>
            </a:r>
            <a:r>
              <a:rPr lang="pt-BR" sz="2400" b="1" i="1" u="sng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representar adequadamente os sistemas de </a:t>
            </a:r>
            <a:r>
              <a:rPr lang="pt-BR" sz="2400" b="1" i="1" u="sng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mesoescala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é necessário que: </a:t>
            </a:r>
            <a:r>
              <a:rPr lang="pt-BR" sz="2400" b="1" i="0" dirty="0">
                <a:solidFill>
                  <a:srgbClr val="3C4043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:</a:t>
            </a:r>
            <a:endParaRPr lang="pt-BR" sz="24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52F20BE-D38D-D6B6-01F3-1AEA42C70974}"/>
              </a:ext>
            </a:extLst>
          </p:cNvPr>
          <p:cNvSpPr txBox="1"/>
          <p:nvPr/>
        </p:nvSpPr>
        <p:spPr>
          <a:xfrm>
            <a:off x="741784" y="2374841"/>
            <a:ext cx="11450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Uma vez que o tamanho do domínio é escolhido, o próximo passo natural é escolher um tamanho de grade apropriado ou intervalo de grade</a:t>
            </a:r>
            <a:endParaRPr lang="pt-BR" dirty="0">
              <a:latin typeface="Arial Black" panose="020B0A040201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E40B8CA-FAE1-613B-DADB-4F8C736EFB84}"/>
              </a:ext>
            </a:extLst>
          </p:cNvPr>
          <p:cNvSpPr txBox="1"/>
          <p:nvPr/>
        </p:nvSpPr>
        <p:spPr>
          <a:xfrm>
            <a:off x="741784" y="3836829"/>
            <a:ext cx="110334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A determinação do tamanho da grade horizontal usada em um modelo numérico depende das escalas espaciais do forçamento, das respostas do fluido e da estabilidade numérica.</a:t>
            </a:r>
            <a:endParaRPr lang="pt-BR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026CB2C3-7041-32D4-58EC-D3C31D0A8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89839"/>
            <a:ext cx="11999167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28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13.1 Considerações sobre modelagem</a:t>
            </a:r>
            <a:endParaRPr lang="pt-BR" altLang="pt-BR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630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3E65082-D137-539E-B784-87B971638C36}"/>
              </a:ext>
            </a:extLst>
          </p:cNvPr>
          <p:cNvSpPr txBox="1"/>
          <p:nvPr/>
        </p:nvSpPr>
        <p:spPr>
          <a:xfrm>
            <a:off x="579276" y="1113105"/>
            <a:ext cx="110334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i="0" dirty="0">
                <a:solidFill>
                  <a:srgbClr val="3C4043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.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Para </a:t>
            </a:r>
            <a:r>
              <a:rPr lang="pt-BR" sz="2400" b="1" i="1" u="sng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representar adequadamente os sistemas de </a:t>
            </a:r>
            <a:r>
              <a:rPr lang="pt-BR" sz="2400" b="1" i="1" u="sng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mesoescala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é necessário que: </a:t>
            </a:r>
            <a:r>
              <a:rPr lang="pt-BR" sz="2400" b="1" i="0" dirty="0">
                <a:solidFill>
                  <a:srgbClr val="3C4043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:</a:t>
            </a:r>
            <a:endParaRPr lang="pt-BR" sz="24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52F20BE-D38D-D6B6-01F3-1AEA42C70974}"/>
              </a:ext>
            </a:extLst>
          </p:cNvPr>
          <p:cNvSpPr txBox="1"/>
          <p:nvPr/>
        </p:nvSpPr>
        <p:spPr>
          <a:xfrm>
            <a:off x="579276" y="2649161"/>
            <a:ext cx="11450216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400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O intervalo da grade deve </a:t>
            </a:r>
            <a:r>
              <a:rPr lang="pt-BR" sz="3400" b="0" i="0" dirty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representar bem as respostas de forçamento </a:t>
            </a:r>
            <a:r>
              <a:rPr lang="pt-BR" sz="3400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e </a:t>
            </a:r>
            <a:r>
              <a:rPr lang="pt-BR" sz="3400" b="0" i="0" dirty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fluido</a:t>
            </a:r>
            <a:r>
              <a:rPr lang="pt-BR" sz="3400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; </a:t>
            </a:r>
            <a:r>
              <a:rPr lang="pt-BR" sz="3400" b="0" i="0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caso contrário</a:t>
            </a:r>
            <a:r>
              <a:rPr lang="pt-BR" sz="3400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, os </a:t>
            </a:r>
            <a:r>
              <a:rPr lang="pt-BR" sz="3400" b="0" i="0" dirty="0"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resultados simulados não serão precisos</a:t>
            </a:r>
            <a:r>
              <a:rPr lang="pt-BR" sz="3400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.</a:t>
            </a:r>
            <a:endParaRPr lang="pt-BR" sz="34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31AA7192-CAF8-0C8C-73A2-7E39CC0D6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89839"/>
            <a:ext cx="11999167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28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13.1 Considerações sobre modelagem</a:t>
            </a:r>
            <a:endParaRPr lang="pt-BR" altLang="pt-BR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47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A3E65082-D137-539E-B784-87B971638C36}"/>
              </a:ext>
            </a:extLst>
          </p:cNvPr>
          <p:cNvSpPr txBox="1"/>
          <p:nvPr/>
        </p:nvSpPr>
        <p:spPr>
          <a:xfrm>
            <a:off x="206050" y="947121"/>
            <a:ext cx="119859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i="0" dirty="0">
                <a:solidFill>
                  <a:srgbClr val="3C4043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.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Para </a:t>
            </a:r>
            <a:r>
              <a:rPr lang="pt-BR" sz="2400" b="1" i="1" u="sng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representar adequadamente os sistemas de </a:t>
            </a:r>
            <a:r>
              <a:rPr lang="pt-BR" sz="2400" b="1" i="1" u="sng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mesoescala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é necessário que: </a:t>
            </a:r>
            <a:r>
              <a:rPr lang="pt-BR" sz="2400" b="1" i="0" dirty="0">
                <a:solidFill>
                  <a:srgbClr val="3C4043"/>
                </a:solidFill>
                <a:effectLst/>
                <a:latin typeface="Arial Black" panose="020B0A04020102020204" pitchFamily="34" charset="0"/>
                <a:cs typeface="Arial" panose="020B0604020202020204" pitchFamily="34" charset="0"/>
              </a:rPr>
              <a:t>:</a:t>
            </a:r>
            <a:endParaRPr lang="pt-BR" sz="2400" b="1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52F20BE-D38D-D6B6-01F3-1AEA42C70974}"/>
              </a:ext>
            </a:extLst>
          </p:cNvPr>
          <p:cNvSpPr txBox="1"/>
          <p:nvPr/>
        </p:nvSpPr>
        <p:spPr>
          <a:xfrm>
            <a:off x="370892" y="2023612"/>
            <a:ext cx="114502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Depois que o </a:t>
            </a:r>
            <a:r>
              <a:rPr lang="pt-BR" sz="2400" b="1" i="1" u="sng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tamanho do domínio</a:t>
            </a:r>
            <a:r>
              <a:rPr lang="pt-BR" sz="2400" b="0" i="0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, o </a:t>
            </a:r>
            <a:r>
              <a:rPr lang="pt-BR" sz="2400" b="1" i="1" u="sng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intervalo da grade </a:t>
            </a:r>
            <a:r>
              <a:rPr lang="pt-BR" sz="2400" b="0" i="0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e a </a:t>
            </a:r>
            <a:r>
              <a:rPr lang="pt-BR" sz="2400" b="1" i="1" u="sng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estrutura da grade são escolhidos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o próximo passo é </a:t>
            </a:r>
            <a:r>
              <a:rPr lang="pt-BR" sz="2400" b="1" i="0" u="sng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escolher o intervalo de tempo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.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25316C3-2ECE-4E5B-A178-EB474E2C42EB}"/>
              </a:ext>
            </a:extLst>
          </p:cNvPr>
          <p:cNvSpPr txBox="1"/>
          <p:nvPr/>
        </p:nvSpPr>
        <p:spPr>
          <a:xfrm>
            <a:off x="302467" y="3469435"/>
            <a:ext cx="11793115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Isso normalmente é determinado pela variação temporal do critério de forçamento e estabilidade, que </a:t>
            </a:r>
            <a:r>
              <a:rPr lang="pt-BR" b="1" i="1" u="sng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depende do método das diferenças finitas ou do método numérico adotado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.</a:t>
            </a:r>
          </a:p>
          <a:p>
            <a:pPr algn="just"/>
            <a:endParaRPr lang="pt-BR" dirty="0">
              <a:solidFill>
                <a:srgbClr val="3C4043"/>
              </a:solidFill>
              <a:latin typeface="Arial Black" panose="020B0A04020102020204" pitchFamily="34" charset="0"/>
            </a:endParaRPr>
          </a:p>
          <a:p>
            <a:pPr algn="just"/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O </a:t>
            </a:r>
            <a:r>
              <a:rPr lang="pt-BR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critério de estabilidade linear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pode servir como uma </a:t>
            </a:r>
            <a:r>
              <a:rPr lang="pt-BR" b="0" i="0" u="sng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primeira estimativa do intervalo de tempo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necessário para garantir a estabilidade computacional do modelo.</a:t>
            </a:r>
          </a:p>
          <a:p>
            <a:pPr algn="just"/>
            <a:endParaRPr lang="pt-BR" dirty="0">
              <a:solidFill>
                <a:srgbClr val="3C4043"/>
              </a:solidFill>
              <a:latin typeface="Arial Black" panose="020B0A04020102020204" pitchFamily="34" charset="0"/>
            </a:endParaRPr>
          </a:p>
          <a:p>
            <a:pPr algn="just"/>
            <a:r>
              <a:rPr lang="pt-BR" b="1" u="sng" dirty="0">
                <a:solidFill>
                  <a:srgbClr val="FF0000"/>
                </a:solidFill>
                <a:latin typeface="Arial Black" panose="020B0A04020102020204" pitchFamily="34" charset="0"/>
              </a:rPr>
              <a:t>A</a:t>
            </a:r>
            <a:r>
              <a:rPr lang="pt-BR" b="1" i="0" u="sng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s equações não lineares possuem um critério mais rígido de estabilidade computacional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que está relacionado com a </a:t>
            </a:r>
            <a:r>
              <a:rPr lang="pt-BR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escala de tempo 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e a </a:t>
            </a:r>
            <a:r>
              <a:rPr lang="pt-BR" b="0" i="0" dirty="0"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previsibilidade do fenômeno climático 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de interesse e os recursos computacionais disponíveis.</a:t>
            </a:r>
            <a:endParaRPr lang="pt-BR" dirty="0">
              <a:latin typeface="Arial Black" panose="020B0A0402010202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A4087321-F220-807D-E21F-82B1893B6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89839"/>
            <a:ext cx="11999167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28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13.1 Considerações sobre modelagem</a:t>
            </a:r>
            <a:endParaRPr lang="pt-BR" altLang="pt-BR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56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 Box 4">
            <a:extLst>
              <a:ext uri="{FF2B5EF4-FFF2-40B4-BE49-F238E27FC236}">
                <a16:creationId xmlns:a16="http://schemas.microsoft.com/office/drawing/2014/main" id="{9A5F1377-D521-3FE5-1269-D0404A581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9908" y="3313841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solidFill>
                  <a:srgbClr val="FF0000"/>
                </a:solidFill>
                <a:latin typeface="Calibri" panose="020F0502020204030204" pitchFamily="34" charset="0"/>
              </a:rPr>
              <a:t>Coordenadas verticais</a:t>
            </a:r>
          </a:p>
        </p:txBody>
      </p:sp>
    </p:spTree>
    <p:extLst>
      <p:ext uri="{BB962C8B-B14F-4D97-AF65-F5344CB8AC3E}">
        <p14:creationId xmlns:p14="http://schemas.microsoft.com/office/powerpoint/2010/main" val="27842902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433" name="Text Box 1">
                <a:extLst>
                  <a:ext uri="{FF2B5EF4-FFF2-40B4-BE49-F238E27FC236}">
                    <a16:creationId xmlns:a16="http://schemas.microsoft.com/office/drawing/2014/main" id="{30414889-814B-1749-478E-9B884AEE4E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0248" y="1113105"/>
                <a:ext cx="9408458" cy="51335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>
                <a:lvl1pPr marL="342900" indent="-339725">
                  <a:tabLst>
                    <a:tab pos="342900" algn="l"/>
                    <a:tab pos="790575" algn="l"/>
                    <a:tab pos="1239838" algn="l"/>
                    <a:tab pos="1689100" algn="l"/>
                    <a:tab pos="2138363" algn="l"/>
                    <a:tab pos="2587625" algn="l"/>
                    <a:tab pos="3036888" algn="l"/>
                    <a:tab pos="3486150" algn="l"/>
                    <a:tab pos="3935413" algn="l"/>
                    <a:tab pos="4384675" algn="l"/>
                    <a:tab pos="4833938" algn="l"/>
                    <a:tab pos="5283200" algn="l"/>
                    <a:tab pos="5732463" algn="l"/>
                    <a:tab pos="6181725" algn="l"/>
                    <a:tab pos="6630988" algn="l"/>
                    <a:tab pos="7080250" algn="l"/>
                    <a:tab pos="7529513" algn="l"/>
                    <a:tab pos="7978775" algn="l"/>
                    <a:tab pos="8428038" algn="l"/>
                    <a:tab pos="8877300" algn="l"/>
                    <a:tab pos="93265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>
                  <a:tabLst>
                    <a:tab pos="342900" algn="l"/>
                    <a:tab pos="790575" algn="l"/>
                    <a:tab pos="1239838" algn="l"/>
                    <a:tab pos="1689100" algn="l"/>
                    <a:tab pos="2138363" algn="l"/>
                    <a:tab pos="2587625" algn="l"/>
                    <a:tab pos="3036888" algn="l"/>
                    <a:tab pos="3486150" algn="l"/>
                    <a:tab pos="3935413" algn="l"/>
                    <a:tab pos="4384675" algn="l"/>
                    <a:tab pos="4833938" algn="l"/>
                    <a:tab pos="5283200" algn="l"/>
                    <a:tab pos="5732463" algn="l"/>
                    <a:tab pos="6181725" algn="l"/>
                    <a:tab pos="6630988" algn="l"/>
                    <a:tab pos="7080250" algn="l"/>
                    <a:tab pos="7529513" algn="l"/>
                    <a:tab pos="7978775" algn="l"/>
                    <a:tab pos="8428038" algn="l"/>
                    <a:tab pos="8877300" algn="l"/>
                    <a:tab pos="93265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>
                  <a:tabLst>
                    <a:tab pos="342900" algn="l"/>
                    <a:tab pos="790575" algn="l"/>
                    <a:tab pos="1239838" algn="l"/>
                    <a:tab pos="1689100" algn="l"/>
                    <a:tab pos="2138363" algn="l"/>
                    <a:tab pos="2587625" algn="l"/>
                    <a:tab pos="3036888" algn="l"/>
                    <a:tab pos="3486150" algn="l"/>
                    <a:tab pos="3935413" algn="l"/>
                    <a:tab pos="4384675" algn="l"/>
                    <a:tab pos="4833938" algn="l"/>
                    <a:tab pos="5283200" algn="l"/>
                    <a:tab pos="5732463" algn="l"/>
                    <a:tab pos="6181725" algn="l"/>
                    <a:tab pos="6630988" algn="l"/>
                    <a:tab pos="7080250" algn="l"/>
                    <a:tab pos="7529513" algn="l"/>
                    <a:tab pos="7978775" algn="l"/>
                    <a:tab pos="8428038" algn="l"/>
                    <a:tab pos="8877300" algn="l"/>
                    <a:tab pos="93265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>
                  <a:tabLst>
                    <a:tab pos="342900" algn="l"/>
                    <a:tab pos="790575" algn="l"/>
                    <a:tab pos="1239838" algn="l"/>
                    <a:tab pos="1689100" algn="l"/>
                    <a:tab pos="2138363" algn="l"/>
                    <a:tab pos="2587625" algn="l"/>
                    <a:tab pos="3036888" algn="l"/>
                    <a:tab pos="3486150" algn="l"/>
                    <a:tab pos="3935413" algn="l"/>
                    <a:tab pos="4384675" algn="l"/>
                    <a:tab pos="4833938" algn="l"/>
                    <a:tab pos="5283200" algn="l"/>
                    <a:tab pos="5732463" algn="l"/>
                    <a:tab pos="6181725" algn="l"/>
                    <a:tab pos="6630988" algn="l"/>
                    <a:tab pos="7080250" algn="l"/>
                    <a:tab pos="7529513" algn="l"/>
                    <a:tab pos="7978775" algn="l"/>
                    <a:tab pos="8428038" algn="l"/>
                    <a:tab pos="8877300" algn="l"/>
                    <a:tab pos="93265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>
                  <a:tabLst>
                    <a:tab pos="342900" algn="l"/>
                    <a:tab pos="790575" algn="l"/>
                    <a:tab pos="1239838" algn="l"/>
                    <a:tab pos="1689100" algn="l"/>
                    <a:tab pos="2138363" algn="l"/>
                    <a:tab pos="2587625" algn="l"/>
                    <a:tab pos="3036888" algn="l"/>
                    <a:tab pos="3486150" algn="l"/>
                    <a:tab pos="3935413" algn="l"/>
                    <a:tab pos="4384675" algn="l"/>
                    <a:tab pos="4833938" algn="l"/>
                    <a:tab pos="5283200" algn="l"/>
                    <a:tab pos="5732463" algn="l"/>
                    <a:tab pos="6181725" algn="l"/>
                    <a:tab pos="6630988" algn="l"/>
                    <a:tab pos="7080250" algn="l"/>
                    <a:tab pos="7529513" algn="l"/>
                    <a:tab pos="7978775" algn="l"/>
                    <a:tab pos="8428038" algn="l"/>
                    <a:tab pos="8877300" algn="l"/>
                    <a:tab pos="93265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342900" algn="l"/>
                    <a:tab pos="790575" algn="l"/>
                    <a:tab pos="1239838" algn="l"/>
                    <a:tab pos="1689100" algn="l"/>
                    <a:tab pos="2138363" algn="l"/>
                    <a:tab pos="2587625" algn="l"/>
                    <a:tab pos="3036888" algn="l"/>
                    <a:tab pos="3486150" algn="l"/>
                    <a:tab pos="3935413" algn="l"/>
                    <a:tab pos="4384675" algn="l"/>
                    <a:tab pos="4833938" algn="l"/>
                    <a:tab pos="5283200" algn="l"/>
                    <a:tab pos="5732463" algn="l"/>
                    <a:tab pos="6181725" algn="l"/>
                    <a:tab pos="6630988" algn="l"/>
                    <a:tab pos="7080250" algn="l"/>
                    <a:tab pos="7529513" algn="l"/>
                    <a:tab pos="7978775" algn="l"/>
                    <a:tab pos="8428038" algn="l"/>
                    <a:tab pos="8877300" algn="l"/>
                    <a:tab pos="93265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342900" algn="l"/>
                    <a:tab pos="790575" algn="l"/>
                    <a:tab pos="1239838" algn="l"/>
                    <a:tab pos="1689100" algn="l"/>
                    <a:tab pos="2138363" algn="l"/>
                    <a:tab pos="2587625" algn="l"/>
                    <a:tab pos="3036888" algn="l"/>
                    <a:tab pos="3486150" algn="l"/>
                    <a:tab pos="3935413" algn="l"/>
                    <a:tab pos="4384675" algn="l"/>
                    <a:tab pos="4833938" algn="l"/>
                    <a:tab pos="5283200" algn="l"/>
                    <a:tab pos="5732463" algn="l"/>
                    <a:tab pos="6181725" algn="l"/>
                    <a:tab pos="6630988" algn="l"/>
                    <a:tab pos="7080250" algn="l"/>
                    <a:tab pos="7529513" algn="l"/>
                    <a:tab pos="7978775" algn="l"/>
                    <a:tab pos="8428038" algn="l"/>
                    <a:tab pos="8877300" algn="l"/>
                    <a:tab pos="93265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342900" algn="l"/>
                    <a:tab pos="790575" algn="l"/>
                    <a:tab pos="1239838" algn="l"/>
                    <a:tab pos="1689100" algn="l"/>
                    <a:tab pos="2138363" algn="l"/>
                    <a:tab pos="2587625" algn="l"/>
                    <a:tab pos="3036888" algn="l"/>
                    <a:tab pos="3486150" algn="l"/>
                    <a:tab pos="3935413" algn="l"/>
                    <a:tab pos="4384675" algn="l"/>
                    <a:tab pos="4833938" algn="l"/>
                    <a:tab pos="5283200" algn="l"/>
                    <a:tab pos="5732463" algn="l"/>
                    <a:tab pos="6181725" algn="l"/>
                    <a:tab pos="6630988" algn="l"/>
                    <a:tab pos="7080250" algn="l"/>
                    <a:tab pos="7529513" algn="l"/>
                    <a:tab pos="7978775" algn="l"/>
                    <a:tab pos="8428038" algn="l"/>
                    <a:tab pos="8877300" algn="l"/>
                    <a:tab pos="93265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342900" algn="l"/>
                    <a:tab pos="790575" algn="l"/>
                    <a:tab pos="1239838" algn="l"/>
                    <a:tab pos="1689100" algn="l"/>
                    <a:tab pos="2138363" algn="l"/>
                    <a:tab pos="2587625" algn="l"/>
                    <a:tab pos="3036888" algn="l"/>
                    <a:tab pos="3486150" algn="l"/>
                    <a:tab pos="3935413" algn="l"/>
                    <a:tab pos="4384675" algn="l"/>
                    <a:tab pos="4833938" algn="l"/>
                    <a:tab pos="5283200" algn="l"/>
                    <a:tab pos="5732463" algn="l"/>
                    <a:tab pos="6181725" algn="l"/>
                    <a:tab pos="6630988" algn="l"/>
                    <a:tab pos="7080250" algn="l"/>
                    <a:tab pos="7529513" algn="l"/>
                    <a:tab pos="7978775" algn="l"/>
                    <a:tab pos="8428038" algn="l"/>
                    <a:tab pos="8877300" algn="l"/>
                    <a:tab pos="93265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ts val="600"/>
                  </a:spcBef>
                </a:pPr>
                <a:r>
                  <a:rPr lang="pt-BR" altLang="pt-BR" sz="2400" dirty="0">
                    <a:latin typeface="Calibri" panose="020F0502020204030204" pitchFamily="34" charset="0"/>
                  </a:rPr>
                  <a:t>Escolha de uma coordenada vertical adequada </a:t>
                </a:r>
                <a:r>
                  <a:rPr lang="pt-BR" altLang="pt-BR" sz="2400" i="1" dirty="0">
                    <a:latin typeface="Symbol" panose="05050102010706020507" pitchFamily="18" charset="2"/>
                  </a:rPr>
                  <a:t></a:t>
                </a:r>
                <a:r>
                  <a:rPr lang="pt-BR" altLang="pt-BR" sz="2400" i="1" dirty="0">
                    <a:latin typeface="Calibri" panose="020F0502020204030204" pitchFamily="34" charset="0"/>
                  </a:rPr>
                  <a:t>(</a:t>
                </a:r>
                <a:r>
                  <a:rPr lang="pt-BR" altLang="pt-BR" sz="2400" i="1" dirty="0" err="1">
                    <a:latin typeface="Calibri" panose="020F0502020204030204" pitchFamily="34" charset="0"/>
                  </a:rPr>
                  <a:t>x,y,z,t</a:t>
                </a:r>
                <a:r>
                  <a:rPr lang="pt-BR" altLang="pt-BR" sz="2400" i="1" dirty="0">
                    <a:latin typeface="Calibri" panose="020F0502020204030204" pitchFamily="34" charset="0"/>
                  </a:rPr>
                  <a:t>)</a:t>
                </a:r>
              </a:p>
              <a:p>
                <a:pPr marL="341313">
                  <a:spcBef>
                    <a:spcPts val="600"/>
                  </a:spcBef>
                </a:pPr>
                <a:endParaRPr lang="pt-BR" altLang="pt-BR" sz="2400" i="1" dirty="0">
                  <a:latin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</a:pPr>
                <a:endParaRPr lang="pt-BR" altLang="pt-BR" sz="2400" dirty="0">
                  <a:latin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</a:pPr>
                <a:endParaRPr lang="pt-BR" altLang="pt-BR" sz="2400" dirty="0">
                  <a:latin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pt-BR" altLang="pt-BR" sz="2400" i="1" smtClean="0">
                          <a:latin typeface="Cambria Math" panose="02040503050406030204" pitchFamily="18" charset="0"/>
                        </a:rPr>
                        <a:t>Digite a equação aqui.</a:t>
                      </a:fld>
                    </m:oMath>
                  </m:oMathPara>
                </a14:m>
                <a:endParaRPr lang="pt-BR" altLang="pt-BR" sz="2400" dirty="0">
                  <a:latin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</a:pPr>
                <a:endParaRPr lang="pt-BR" altLang="pt-BR" sz="2400" dirty="0">
                  <a:latin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</a:pPr>
                <a:endParaRPr lang="pt-BR" altLang="pt-BR" sz="2400" dirty="0">
                  <a:latin typeface="Calibri" panose="020F0502020204030204" pitchFamily="34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pt-BR" altLang="pt-BR" sz="2400" dirty="0">
                    <a:latin typeface="Calibri" panose="020F0502020204030204" pitchFamily="34" charset="0"/>
                  </a:rPr>
                  <a:t>Diferença no campo </a:t>
                </a:r>
                <a:r>
                  <a:rPr lang="pt-BR" altLang="pt-BR" sz="2400" i="1" dirty="0">
                    <a:latin typeface="Symbol" panose="05050102010706020507" pitchFamily="18" charset="2"/>
                  </a:rPr>
                  <a:t></a:t>
                </a:r>
                <a:r>
                  <a:rPr lang="pt-BR" altLang="pt-BR" sz="2400" dirty="0">
                    <a:latin typeface="Calibri" panose="020F0502020204030204" pitchFamily="34" charset="0"/>
                  </a:rPr>
                  <a:t> nos pontos C e A, </a:t>
                </a:r>
                <a:r>
                  <a:rPr lang="pt-BR" altLang="pt-BR" sz="2400" i="1" dirty="0">
                    <a:latin typeface="Symbol" panose="05050102010706020507" pitchFamily="18" charset="2"/>
                  </a:rPr>
                  <a:t></a:t>
                </a:r>
                <a:r>
                  <a:rPr lang="pt-BR" altLang="pt-BR" sz="2400" i="1" dirty="0">
                    <a:latin typeface="Calibri" panose="020F0502020204030204" pitchFamily="34" charset="0"/>
                  </a:rPr>
                  <a:t>  </a:t>
                </a:r>
                <a:r>
                  <a:rPr lang="pt-BR" altLang="pt-BR" sz="2400" dirty="0">
                    <a:latin typeface="Calibri" panose="020F0502020204030204" pitchFamily="34" charset="0"/>
                  </a:rPr>
                  <a:t>é qualquer campo espacial</a:t>
                </a:r>
              </a:p>
              <a:p>
                <a:pPr>
                  <a:spcBef>
                    <a:spcPts val="600"/>
                  </a:spcBef>
                </a:pPr>
                <a:endParaRPr lang="pt-BR" altLang="pt-BR" sz="2400" dirty="0">
                  <a:latin typeface="Calibri" panose="020F0502020204030204" pitchFamily="34" charset="0"/>
                </a:endParaRPr>
              </a:p>
              <a:p>
                <a:pPr marL="339725" indent="-3365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pt-BR" altLang="pt-BR" sz="2400" dirty="0">
                    <a:latin typeface="Symbol" panose="05050102010706020507" pitchFamily="18" charset="2"/>
                  </a:rPr>
                  <a:t></a:t>
                </a:r>
                <a:r>
                  <a:rPr lang="pt-BR" altLang="pt-BR" sz="2400" dirty="0">
                    <a:latin typeface="Calibri" panose="020F0502020204030204" pitchFamily="34" charset="0"/>
                  </a:rPr>
                  <a:t> = </a:t>
                </a:r>
                <a:r>
                  <a:rPr lang="pt-BR" altLang="pt-BR" sz="2400" dirty="0">
                    <a:latin typeface="Symbol" panose="05050102010706020507" pitchFamily="18" charset="2"/>
                  </a:rPr>
                  <a:t></a:t>
                </a:r>
                <a:r>
                  <a:rPr lang="pt-BR" altLang="pt-BR" sz="2400" dirty="0">
                    <a:latin typeface="Calibri" panose="020F0502020204030204" pitchFamily="34" charset="0"/>
                  </a:rPr>
                  <a:t> </a:t>
                </a:r>
                <a:r>
                  <a:rPr lang="pt-BR" altLang="pt-BR" sz="2400" baseline="-25000" dirty="0">
                    <a:latin typeface="Calibri" panose="020F0502020204030204" pitchFamily="34" charset="0"/>
                  </a:rPr>
                  <a:t>C</a:t>
                </a:r>
                <a:r>
                  <a:rPr lang="pt-BR" altLang="pt-BR" sz="2400" dirty="0">
                    <a:latin typeface="Calibri" panose="020F0502020204030204" pitchFamily="34" charset="0"/>
                  </a:rPr>
                  <a:t> - </a:t>
                </a:r>
                <a:r>
                  <a:rPr lang="pt-BR" altLang="pt-BR" sz="2400" dirty="0">
                    <a:latin typeface="Symbol" panose="05050102010706020507" pitchFamily="18" charset="2"/>
                  </a:rPr>
                  <a:t></a:t>
                </a:r>
                <a:r>
                  <a:rPr lang="pt-BR" altLang="pt-BR" sz="2400" dirty="0">
                    <a:latin typeface="Calibri" panose="020F0502020204030204" pitchFamily="34" charset="0"/>
                  </a:rPr>
                  <a:t> </a:t>
                </a:r>
                <a:r>
                  <a:rPr lang="pt-BR" altLang="pt-BR" sz="2400" baseline="-25000" dirty="0">
                    <a:latin typeface="Calibri" panose="020F0502020204030204" pitchFamily="34" charset="0"/>
                  </a:rPr>
                  <a:t>A</a:t>
                </a:r>
                <a:r>
                  <a:rPr lang="pt-BR" altLang="pt-BR" sz="2400" dirty="0">
                    <a:latin typeface="Calibri" panose="020F0502020204030204" pitchFamily="34" charset="0"/>
                  </a:rPr>
                  <a:t> = </a:t>
                </a:r>
              </a:p>
            </p:txBody>
          </p:sp>
        </mc:Choice>
        <mc:Fallback>
          <p:sp>
            <p:nvSpPr>
              <p:cNvPr id="18433" name="Text Box 1">
                <a:extLst>
                  <a:ext uri="{FF2B5EF4-FFF2-40B4-BE49-F238E27FC236}">
                    <a16:creationId xmlns:a16="http://schemas.microsoft.com/office/drawing/2014/main" id="{30414889-814B-1749-478E-9B884AEE4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0248" y="1113105"/>
                <a:ext cx="9408458" cy="5133572"/>
              </a:xfrm>
              <a:prstGeom prst="rect">
                <a:avLst/>
              </a:prstGeom>
              <a:blipFill>
                <a:blip r:embed="rId3"/>
                <a:stretch>
                  <a:fillRect l="-972" t="-118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5" name="Picture 3">
            <a:extLst>
              <a:ext uri="{FF2B5EF4-FFF2-40B4-BE49-F238E27FC236}">
                <a16:creationId xmlns:a16="http://schemas.microsoft.com/office/drawing/2014/main" id="{FD0BBB9B-584A-2950-D917-16458E52E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564341"/>
            <a:ext cx="37338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6" name="Text Box 4">
            <a:extLst>
              <a:ext uri="{FF2B5EF4-FFF2-40B4-BE49-F238E27FC236}">
                <a16:creationId xmlns:a16="http://schemas.microsoft.com/office/drawing/2014/main" id="{9A5F1377-D521-3FE5-1269-D0404A581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038" y="99994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509B6C9-B8AE-FFBB-0CB0-FDC1E2A2387D}"/>
              </a:ext>
            </a:extLst>
          </p:cNvPr>
          <p:cNvSpPr/>
          <p:nvPr/>
        </p:nvSpPr>
        <p:spPr>
          <a:xfrm>
            <a:off x="3357562" y="2431116"/>
            <a:ext cx="357188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5C54B819-F1E5-A3C1-902A-D689EC4D7AA2}"/>
              </a:ext>
            </a:extLst>
          </p:cNvPr>
          <p:cNvSpPr/>
          <p:nvPr/>
        </p:nvSpPr>
        <p:spPr>
          <a:xfrm>
            <a:off x="4767262" y="2416828"/>
            <a:ext cx="357188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7619130A-A962-240E-86D4-EDC3EE2DE877}"/>
              </a:ext>
            </a:extLst>
          </p:cNvPr>
          <p:cNvSpPr/>
          <p:nvPr/>
        </p:nvSpPr>
        <p:spPr>
          <a:xfrm>
            <a:off x="4752974" y="1833422"/>
            <a:ext cx="357188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C04DCBD-4B53-2185-3910-5FE5D4AE2113}"/>
                  </a:ext>
                </a:extLst>
              </p:cNvPr>
              <p:cNvSpPr txBox="1"/>
              <p:nvPr/>
            </p:nvSpPr>
            <p:spPr>
              <a:xfrm>
                <a:off x="3955019" y="2525925"/>
                <a:ext cx="554831" cy="36586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0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sz="1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sz="10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sz="10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pt-BR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000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C04DCBD-4B53-2185-3910-5FE5D4AE2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019" y="2525925"/>
                <a:ext cx="554831" cy="365869"/>
              </a:xfrm>
              <a:prstGeom prst="rect">
                <a:avLst/>
              </a:prstGeom>
              <a:blipFill>
                <a:blip r:embed="rId5"/>
                <a:stretch>
                  <a:fillRect r="-2198"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E62E78E-6CF6-2F19-F49C-5A4C6B5F2B1E}"/>
                  </a:ext>
                </a:extLst>
              </p:cNvPr>
              <p:cNvSpPr txBox="1"/>
              <p:nvPr/>
            </p:nvSpPr>
            <p:spPr>
              <a:xfrm>
                <a:off x="3811947" y="1831941"/>
                <a:ext cx="562012" cy="38542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0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sz="1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sz="10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sz="10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pt-BR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000" dirty="0"/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E62E78E-6CF6-2F19-F49C-5A4C6B5F2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947" y="1831941"/>
                <a:ext cx="562012" cy="385427"/>
              </a:xfrm>
              <a:prstGeom prst="rect">
                <a:avLst/>
              </a:prstGeom>
              <a:blipFill>
                <a:blip r:embed="rId6"/>
                <a:stretch>
                  <a:fillRect r="-2151" b="-79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73BE0B2-AD7B-9E79-C5BB-82B08214A818}"/>
                  </a:ext>
                </a:extLst>
              </p:cNvPr>
              <p:cNvSpPr txBox="1"/>
              <p:nvPr/>
            </p:nvSpPr>
            <p:spPr>
              <a:xfrm>
                <a:off x="5320888" y="1964395"/>
                <a:ext cx="656831" cy="3667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0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sz="1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sz="10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sz="1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pt-BR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1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pt-BR" sz="1000" dirty="0"/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73BE0B2-AD7B-9E79-C5BB-82B08214A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888" y="1964395"/>
                <a:ext cx="656831" cy="366703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7A44A28-132D-F8BB-D90F-BEE1A518E6DC}"/>
              </a:ext>
            </a:extLst>
          </p:cNvPr>
          <p:cNvSpPr/>
          <p:nvPr/>
        </p:nvSpPr>
        <p:spPr>
          <a:xfrm>
            <a:off x="3816746" y="1831941"/>
            <a:ext cx="557213" cy="4263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63C810A3-096F-FFA3-9290-880BA3888B9D}"/>
              </a:ext>
            </a:extLst>
          </p:cNvPr>
          <p:cNvCxnSpPr/>
          <p:nvPr/>
        </p:nvCxnSpPr>
        <p:spPr>
          <a:xfrm flipV="1">
            <a:off x="3575713" y="1964395"/>
            <a:ext cx="1534449" cy="561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64F3AAB4-3120-AACD-59F7-F4868AECDC96}"/>
              </a:ext>
            </a:extLst>
          </p:cNvPr>
          <p:cNvCxnSpPr>
            <a:cxnSpLocks/>
          </p:cNvCxnSpPr>
          <p:nvPr/>
        </p:nvCxnSpPr>
        <p:spPr>
          <a:xfrm>
            <a:off x="1526719" y="5093979"/>
            <a:ext cx="2973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7742F00-7E3B-E5F3-816C-A9CBBD3E2536}"/>
                  </a:ext>
                </a:extLst>
              </p:cNvPr>
              <p:cNvSpPr txBox="1"/>
              <p:nvPr/>
            </p:nvSpPr>
            <p:spPr>
              <a:xfrm>
                <a:off x="3575713" y="4946833"/>
                <a:ext cx="1012585" cy="6936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7742F00-7E3B-E5F3-816C-A9CBBD3E2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713" y="4946833"/>
                <a:ext cx="1012585" cy="693651"/>
              </a:xfrm>
              <a:prstGeom prst="rect">
                <a:avLst/>
              </a:prstGeom>
              <a:blipFill>
                <a:blip r:embed="rId8"/>
                <a:stretch>
                  <a:fillRect b="-8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5330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7009AD6B-54B6-69BB-F32D-C37E10F0B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2064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05762-4A74-43EB-C70F-B09274158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50" y="1931989"/>
            <a:ext cx="37338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A9368BFE-E8C3-C88A-BF6D-128483FA6FC9}"/>
              </a:ext>
            </a:extLst>
          </p:cNvPr>
          <p:cNvSpPr/>
          <p:nvPr/>
        </p:nvSpPr>
        <p:spPr>
          <a:xfrm>
            <a:off x="8262938" y="2813052"/>
            <a:ext cx="357188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E19CBF3-62BB-DA42-133D-2EB7B20B602E}"/>
              </a:ext>
            </a:extLst>
          </p:cNvPr>
          <p:cNvSpPr/>
          <p:nvPr/>
        </p:nvSpPr>
        <p:spPr>
          <a:xfrm>
            <a:off x="9672638" y="2798764"/>
            <a:ext cx="357188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0A0F0B2-1DC5-1C31-CBD5-F48119186641}"/>
              </a:ext>
            </a:extLst>
          </p:cNvPr>
          <p:cNvSpPr/>
          <p:nvPr/>
        </p:nvSpPr>
        <p:spPr>
          <a:xfrm>
            <a:off x="9658350" y="2215358"/>
            <a:ext cx="357188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3A67806-BA81-6B4E-989F-6C8D7519C74B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8567817" y="2390776"/>
            <a:ext cx="1223884" cy="4683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87CFBBB6-9EB5-3C98-D6AC-17A3CF3C0AC3}"/>
                  </a:ext>
                </a:extLst>
              </p:cNvPr>
              <p:cNvSpPr txBox="1"/>
              <p:nvPr/>
            </p:nvSpPr>
            <p:spPr>
              <a:xfrm>
                <a:off x="8567817" y="1053447"/>
                <a:ext cx="2366353" cy="312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87CFBBB6-9EB5-3C98-D6AC-17A3CF3C0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817" y="1053447"/>
                <a:ext cx="2366353" cy="312458"/>
              </a:xfrm>
              <a:prstGeom prst="rect">
                <a:avLst/>
              </a:prstGeom>
              <a:blipFill>
                <a:blip r:embed="rId4"/>
                <a:stretch>
                  <a:fillRect l="-1799" r="-1799"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09E6C2C-3C3F-46A7-AE6C-D0AE56651D03}"/>
                  </a:ext>
                </a:extLst>
              </p:cNvPr>
              <p:cNvSpPr txBox="1"/>
              <p:nvPr/>
            </p:nvSpPr>
            <p:spPr>
              <a:xfrm>
                <a:off x="514592" y="896830"/>
                <a:ext cx="2105192" cy="53950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l-G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l-G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acc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sz="14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sz="14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pt-BR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A09E6C2C-3C3F-46A7-AE6C-D0AE56651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92" y="896830"/>
                <a:ext cx="2105192" cy="539507"/>
              </a:xfrm>
              <a:prstGeom prst="rect">
                <a:avLst/>
              </a:prstGeom>
              <a:blipFill>
                <a:blip r:embed="rId5"/>
                <a:stretch>
                  <a:fillRect l="-2312" r="-289" b="-78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818CD3E-9710-3377-1326-A5D2EDF6DFCF}"/>
                  </a:ext>
                </a:extLst>
              </p:cNvPr>
              <p:cNvSpPr txBox="1"/>
              <p:nvPr/>
            </p:nvSpPr>
            <p:spPr>
              <a:xfrm>
                <a:off x="292377" y="1564763"/>
                <a:ext cx="2366353" cy="312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9818CD3E-9710-3377-1326-A5D2EDF6D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77" y="1564763"/>
                <a:ext cx="2366353" cy="312458"/>
              </a:xfrm>
              <a:prstGeom prst="rect">
                <a:avLst/>
              </a:prstGeom>
              <a:blipFill>
                <a:blip r:embed="rId6"/>
                <a:stretch>
                  <a:fillRect l="-2062" r="-1804"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CB7FD948-61BC-4DFF-0F90-07BF06FEF688}"/>
                  </a:ext>
                </a:extLst>
              </p:cNvPr>
              <p:cNvSpPr txBox="1"/>
              <p:nvPr/>
            </p:nvSpPr>
            <p:spPr>
              <a:xfrm>
                <a:off x="57106" y="2009393"/>
                <a:ext cx="366816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pt-BR" dirty="0">
                  <a:ea typeface="Cambria Math" panose="02040503050406030204" pitchFamily="18" charset="0"/>
                </a:endParaRPr>
              </a:p>
              <a:p>
                <a:endParaRPr lang="pt-BR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CB7FD948-61BC-4DFF-0F90-07BF06FEF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6" y="2009393"/>
                <a:ext cx="3668163" cy="923330"/>
              </a:xfrm>
              <a:prstGeom prst="rect">
                <a:avLst/>
              </a:prstGeom>
              <a:blipFill>
                <a:blip r:embed="rId7"/>
                <a:stretch>
                  <a:fillRect b="-19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603E62AB-86D9-E0CE-0EBF-EC86816DB890}"/>
                  </a:ext>
                </a:extLst>
              </p:cNvPr>
              <p:cNvSpPr txBox="1"/>
              <p:nvPr/>
            </p:nvSpPr>
            <p:spPr>
              <a:xfrm>
                <a:off x="57106" y="3064895"/>
                <a:ext cx="3817928" cy="785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pt-B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603E62AB-86D9-E0CE-0EBF-EC86816DB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6" y="3064895"/>
                <a:ext cx="3817928" cy="7859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FE42E5CF-1809-6369-8280-65F02C7066B7}"/>
                  </a:ext>
                </a:extLst>
              </p:cNvPr>
              <p:cNvSpPr txBox="1"/>
              <p:nvPr/>
            </p:nvSpPr>
            <p:spPr>
              <a:xfrm>
                <a:off x="-31095" y="4058519"/>
                <a:ext cx="3817928" cy="785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FE42E5CF-1809-6369-8280-65F02C706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095" y="4058519"/>
                <a:ext cx="3817928" cy="7859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176E1F6-770F-8BB1-BB51-30A9D061DAA1}"/>
                  </a:ext>
                </a:extLst>
              </p:cNvPr>
              <p:cNvSpPr txBox="1"/>
              <p:nvPr/>
            </p:nvSpPr>
            <p:spPr>
              <a:xfrm>
                <a:off x="-92659" y="4976642"/>
                <a:ext cx="3817928" cy="785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0176E1F6-770F-8BB1-BB51-30A9D061D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659" y="4976642"/>
                <a:ext cx="3817928" cy="78598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D4AFF329-EE75-A02F-85BF-11B0FB9D0123}"/>
                  </a:ext>
                </a:extLst>
              </p:cNvPr>
              <p:cNvSpPr txBox="1"/>
              <p:nvPr/>
            </p:nvSpPr>
            <p:spPr>
              <a:xfrm>
                <a:off x="-92659" y="5970299"/>
                <a:ext cx="3817928" cy="785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D4AFF329-EE75-A02F-85BF-11B0FB9D0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2659" y="5970299"/>
                <a:ext cx="3817928" cy="7859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43EF893-B397-37FD-B37D-D24E28E8A4F6}"/>
                  </a:ext>
                </a:extLst>
              </p:cNvPr>
              <p:cNvSpPr txBox="1"/>
              <p:nvPr/>
            </p:nvSpPr>
            <p:spPr>
              <a:xfrm>
                <a:off x="5430175" y="5305035"/>
                <a:ext cx="5665526" cy="78598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𝑝𝑎𝑟𝑎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d>
                            <m:dPr>
                              <m:ctrlPr>
                                <a:rPr lang="pt-BR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D43EF893-B397-37FD-B37D-D24E28E8A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175" y="5305035"/>
                <a:ext cx="5665526" cy="7859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5" name="Text Box 9">
            <a:extLst>
              <a:ext uri="{FF2B5EF4-FFF2-40B4-BE49-F238E27FC236}">
                <a16:creationId xmlns:a16="http://schemas.microsoft.com/office/drawing/2014/main" id="{CA5C58F6-1D74-3447-DD25-E6B5B3379F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078" y="4945229"/>
            <a:ext cx="6570543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ts val="1125"/>
              </a:spcBef>
            </a:pPr>
            <a:r>
              <a:rPr lang="pt-BR" altLang="pt-BR" dirty="0"/>
              <a:t>Usar para escrever equações adiabáticas em qualquer coordenada vertical</a:t>
            </a: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7009AD6B-54B6-69BB-F32D-C37E10F0B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2064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05762-4A74-43EB-C70F-B09274158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50" y="1931989"/>
            <a:ext cx="37338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A9368BFE-E8C3-C88A-BF6D-128483FA6FC9}"/>
              </a:ext>
            </a:extLst>
          </p:cNvPr>
          <p:cNvSpPr/>
          <p:nvPr/>
        </p:nvSpPr>
        <p:spPr>
          <a:xfrm>
            <a:off x="8262938" y="2813052"/>
            <a:ext cx="357188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CE19CBF3-62BB-DA42-133D-2EB7B20B602E}"/>
              </a:ext>
            </a:extLst>
          </p:cNvPr>
          <p:cNvSpPr/>
          <p:nvPr/>
        </p:nvSpPr>
        <p:spPr>
          <a:xfrm>
            <a:off x="9672638" y="2798764"/>
            <a:ext cx="357188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0A0F0B2-1DC5-1C31-CBD5-F48119186641}"/>
              </a:ext>
            </a:extLst>
          </p:cNvPr>
          <p:cNvSpPr/>
          <p:nvPr/>
        </p:nvSpPr>
        <p:spPr>
          <a:xfrm>
            <a:off x="9658350" y="2215358"/>
            <a:ext cx="357188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3A67806-BA81-6B4E-989F-6C8D7519C74B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8567817" y="2390776"/>
            <a:ext cx="1223884" cy="4683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87CFBBB6-9EB5-3C98-D6AC-17A3CF3C0AC3}"/>
                  </a:ext>
                </a:extLst>
              </p:cNvPr>
              <p:cNvSpPr txBox="1"/>
              <p:nvPr/>
            </p:nvSpPr>
            <p:spPr>
              <a:xfrm>
                <a:off x="8567817" y="1053447"/>
                <a:ext cx="2366353" cy="312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87CFBBB6-9EB5-3C98-D6AC-17A3CF3C0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817" y="1053447"/>
                <a:ext cx="2366353" cy="312458"/>
              </a:xfrm>
              <a:prstGeom prst="rect">
                <a:avLst/>
              </a:prstGeom>
              <a:blipFill>
                <a:blip r:embed="rId4"/>
                <a:stretch>
                  <a:fillRect l="-1799" r="-1799" b="-58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980A5595-6D52-7968-EFBC-C96DB60C8B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939813"/>
              </p:ext>
            </p:extLst>
          </p:nvPr>
        </p:nvGraphicFramePr>
        <p:xfrm>
          <a:off x="534986" y="1901821"/>
          <a:ext cx="3730625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854000" imgH="397080" progId="">
                  <p:embed/>
                </p:oleObj>
              </mc:Choice>
              <mc:Fallback>
                <p:oleObj r:id="rId5" imgW="1854000" imgH="397080" progId="">
                  <p:embed/>
                  <p:pic>
                    <p:nvPicPr>
                      <p:cNvPr id="19462" name="Object 6">
                        <a:extLst>
                          <a:ext uri="{FF2B5EF4-FFF2-40B4-BE49-F238E27FC236}">
                            <a16:creationId xmlns:a16="http://schemas.microsoft.com/office/drawing/2014/main" id="{980A5595-6D52-7968-EFBC-C96DB60C8B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6" y="1901821"/>
                        <a:ext cx="3730625" cy="9572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44B08B2-A721-FDBA-7B36-4A42FC2D85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039030"/>
              </p:ext>
            </p:extLst>
          </p:nvPr>
        </p:nvGraphicFramePr>
        <p:xfrm>
          <a:off x="772379" y="4945229"/>
          <a:ext cx="373062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974600" imgH="397080" progId="">
                  <p:embed/>
                </p:oleObj>
              </mc:Choice>
              <mc:Fallback>
                <p:oleObj r:id="rId7" imgW="1974600" imgH="397080" progId="">
                  <p:embed/>
                  <p:pic>
                    <p:nvPicPr>
                      <p:cNvPr id="19463" name="Object 7">
                        <a:extLst>
                          <a:ext uri="{FF2B5EF4-FFF2-40B4-BE49-F238E27FC236}">
                            <a16:creationId xmlns:a16="http://schemas.microsoft.com/office/drawing/2014/main" id="{E44B08B2-A721-FDBA-7B36-4A42FC2D85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379" y="4945229"/>
                        <a:ext cx="3730625" cy="9747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736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>
            <a:extLst>
              <a:ext uri="{FF2B5EF4-FFF2-40B4-BE49-F238E27FC236}">
                <a16:creationId xmlns:a16="http://schemas.microsoft.com/office/drawing/2014/main" id="{5FE50E80-7FBC-A1C1-2BA7-9F1D6F4CD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4847" y="49394"/>
            <a:ext cx="9900871" cy="717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pt-BR" altLang="pt-BR" sz="3600" dirty="0">
                <a:latin typeface="Arial Black" panose="020B0A04020102020204" pitchFamily="34" charset="0"/>
              </a:rPr>
              <a:t>Equações, análise de escala, filtros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D4411F7-EE72-F4ED-1F4E-25E5A33FE123}"/>
                  </a:ext>
                </a:extLst>
              </p:cNvPr>
              <p:cNvSpPr txBox="1"/>
              <p:nvPr/>
            </p:nvSpPr>
            <p:spPr>
              <a:xfrm>
                <a:off x="379828" y="2098569"/>
                <a:ext cx="4087241" cy="71385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𝜕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</m:num>
                        <m:den>
                          <m: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𝜕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𝑡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𝑢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𝜕</m:t>
                          </m:r>
                          <m: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</m:num>
                        <m:den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𝜕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𝑥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𝑣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𝜕</m:t>
                          </m:r>
                          <m: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</m:num>
                        <m:den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𝜕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𝑦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𝑤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𝜕</m:t>
                          </m:r>
                          <m: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</m:num>
                        <m:den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𝜕</m:t>
                          </m:r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𝑧</m:t>
                          </m:r>
                        </m:den>
                      </m:f>
                      <m:r>
                        <a:rPr lang="pt-BR" i="1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a:rPr lang="pt-BR" i="1">
                          <a:solidFill>
                            <a:srgbClr val="7030A0"/>
                          </a:solidFill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pt-BR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𝐽</m:t>
                          </m:r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D4411F7-EE72-F4ED-1F4E-25E5A33FE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28" y="2098569"/>
                <a:ext cx="4087241" cy="7138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CD0FBAFF-4906-110E-53E5-7AA400AC649B}"/>
                  </a:ext>
                </a:extLst>
              </p:cNvPr>
              <p:cNvSpPr txBox="1"/>
              <p:nvPr/>
            </p:nvSpPr>
            <p:spPr>
              <a:xfrm>
                <a:off x="8764455" y="1227641"/>
                <a:ext cx="2500428" cy="666336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𝜕𝜌</m:t>
                          </m:r>
                        </m:num>
                        <m:den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𝑡</m:t>
                          </m:r>
                        </m:den>
                      </m:f>
                      <m:r>
                        <a:rPr lang="pt-BR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pt-B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𝜌</m:t>
                          </m:r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𝑉</m:t>
                          </m:r>
                        </m:e>
                      </m:acc>
                      <m:r>
                        <a:rPr lang="pt-BR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pt-B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𝑆</m:t>
                          </m:r>
                        </m:num>
                        <m:den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𝑦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CD0FBAFF-4906-110E-53E5-7AA400AC6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455" y="1227641"/>
                <a:ext cx="2500428" cy="6663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2DB684A-F240-005C-D978-1E786AC87154}"/>
                  </a:ext>
                </a:extLst>
              </p:cNvPr>
              <p:cNvSpPr txBox="1"/>
              <p:nvPr/>
            </p:nvSpPr>
            <p:spPr>
              <a:xfrm>
                <a:off x="6096000" y="5377661"/>
                <a:ext cx="5336910" cy="505395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𝐶</m:t>
                        </m:r>
                      </m:sub>
                      <m:sup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𝛻</m:t>
                        </m:r>
                        <m:r>
                          <a:rPr lang="pt-BR" i="1">
                            <a:latin typeface="Cambria Math"/>
                            <a:ea typeface="Cambria Math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𝑉</m:t>
                            </m:r>
                          </m:e>
                        </m:acc>
                        <m:r>
                          <a:rPr lang="pt-BR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𝑑𝑉</m:t>
                        </m:r>
                      </m:e>
                    </m:nary>
                    <m:r>
                      <a:rPr lang="pt-BR" i="1">
                        <a:latin typeface="Cambria Math"/>
                      </a:rPr>
                      <m:t>= </m:t>
                    </m:r>
                    <m:nary>
                      <m:nary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/>
                          </a:rPr>
                          <m:t>𝑆</m:t>
                        </m:r>
                        <m:r>
                          <a:rPr lang="pt-BR" i="1">
                            <a:latin typeface="Cambria Math"/>
                          </a:rPr>
                          <m:t>𝐶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a:rPr lang="pt-BR" i="1">
                            <a:latin typeface="Cambria Math"/>
                            <a:ea typeface="Cambria Math"/>
                          </a:rPr>
                          <m:t>𝜌</m:t>
                        </m:r>
                        <m:acc>
                          <m:accPr>
                            <m:chr m:val="⃗"/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/>
                                <a:ea typeface="Cambria Math"/>
                              </a:rPr>
                              <m:t>𝑉</m:t>
                            </m:r>
                          </m:e>
                        </m:acc>
                        <m:r>
                          <a:rPr lang="pt-BR" i="1">
                            <a:latin typeface="Cambria Math"/>
                          </a:rPr>
                          <m:t>𝑑</m:t>
                        </m:r>
                        <m:acc>
                          <m:accPr>
                            <m:chr m:val="⃗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/>
                              </a:rPr>
                              <m:t>𝐴</m:t>
                            </m:r>
                          </m:e>
                        </m:acc>
                        <m:r>
                          <a:rPr lang="pt-BR" i="1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𝜕𝜌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pt-BR" i="1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𝜕𝜌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𝑧</m:t>
                                </m:r>
                              </m:den>
                            </m:f>
                            <m:r>
                              <a:rPr lang="pt-BR" i="1"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𝜕𝜌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𝜕</m:t>
                                </m:r>
                                <m:r>
                                  <a:rPr lang="pt-BR" i="1">
                                    <a:latin typeface="Cambria Math"/>
                                    <a:ea typeface="Cambria Math"/>
                                  </a:rPr>
                                  <m:t>𝑧</m:t>
                                </m:r>
                              </m:den>
                            </m:f>
                          </m:e>
                        </m:d>
                      </m:e>
                    </m:nary>
                  </m:oMath>
                </a14:m>
                <a:r>
                  <a:rPr lang="pt-BR" dirty="0"/>
                  <a:t>dxdydz</a:t>
                </a:r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A2DB684A-F240-005C-D978-1E786AC87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377661"/>
                <a:ext cx="5336910" cy="505395"/>
              </a:xfrm>
              <a:prstGeom prst="rect">
                <a:avLst/>
              </a:prstGeom>
              <a:blipFill>
                <a:blip r:embed="rId5"/>
                <a:stretch>
                  <a:fillRect l="-7657" t="-95181" r="-114" b="-1518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DC5FCCBC-483B-D6D2-0BB3-E5C14A818901}"/>
                  </a:ext>
                </a:extLst>
              </p:cNvPr>
              <p:cNvSpPr txBox="1"/>
              <p:nvPr/>
            </p:nvSpPr>
            <p:spPr>
              <a:xfrm>
                <a:off x="7433540" y="2210814"/>
                <a:ext cx="4547207" cy="68307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𝑡</m:t>
                          </m:r>
                        </m:den>
                      </m:f>
                      <m:nary>
                        <m:nary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𝐶</m:t>
                          </m:r>
                        </m:sub>
                        <m:sup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𝜌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𝑑𝑉</m:t>
                          </m:r>
                        </m:e>
                      </m:nary>
                      <m:r>
                        <a:rPr lang="pt-BR" i="1">
                          <a:latin typeface="Cambria Math"/>
                          <a:ea typeface="Cambria Math"/>
                        </a:rPr>
                        <m:t>+</m:t>
                      </m:r>
                      <m:nary>
                        <m:nary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𝐶</m:t>
                          </m:r>
                        </m:sub>
                        <m:sup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𝛻</m:t>
                          </m:r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  <m:r>
                                <a:rPr lang="pt-BR" i="1">
                                  <a:latin typeface="Cambria Math"/>
                                  <a:ea typeface="Cambria Math"/>
                                </a:rPr>
                                <m:t>𝑉</m:t>
                              </m:r>
                            </m:e>
                          </m:acc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𝑑𝑉</m:t>
                          </m:r>
                        </m:e>
                      </m:nary>
                      <m:r>
                        <a:rPr lang="pt-BR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pt-B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𝐶</m:t>
                          </m:r>
                        </m:sub>
                        <m:sup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f>
                            <m:f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DC5FCCBC-483B-D6D2-0BB3-E5C14A818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540" y="2210814"/>
                <a:ext cx="4547207" cy="6830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CB4152D-6CEB-DE1B-F769-1C6505B29EE4}"/>
                  </a:ext>
                </a:extLst>
              </p:cNvPr>
              <p:cNvSpPr txBox="1"/>
              <p:nvPr/>
            </p:nvSpPr>
            <p:spPr>
              <a:xfrm>
                <a:off x="6073418" y="4589973"/>
                <a:ext cx="3046283" cy="68262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𝝏</m:t>
                          </m:r>
                        </m:num>
                        <m:den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𝝏</m:t>
                          </m:r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𝒕</m:t>
                          </m:r>
                        </m:den>
                      </m:f>
                      <m:nary>
                        <m:naryPr>
                          <m:ctrlP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𝑽</m:t>
                          </m:r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𝑪</m:t>
                          </m:r>
                        </m:sub>
                        <m:sup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𝝆</m:t>
                          </m:r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𝒅𝑽</m:t>
                          </m:r>
                        </m:e>
                      </m:nary>
                      <m:r>
                        <a:rPr lang="pt-BR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𝝏𝝆</m:t>
                          </m:r>
                        </m:num>
                        <m:den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𝝏</m:t>
                          </m:r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𝒕</m:t>
                          </m:r>
                        </m:den>
                      </m:f>
                      <m:nary>
                        <m:naryPr>
                          <m:ctrlP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𝑽</m:t>
                          </m:r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𝑪</m:t>
                          </m:r>
                        </m:sub>
                        <m:sup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𝒅𝒙𝒅𝒚𝒅𝒛</m:t>
                          </m:r>
                        </m:e>
                      </m:nary>
                    </m:oMath>
                  </m:oMathPara>
                </a14:m>
                <a:endParaRPr lang="pt-BR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CB4152D-6CEB-DE1B-F769-1C6505B29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418" y="4589973"/>
                <a:ext cx="3046283" cy="6826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4B16B4A0-8609-86C3-7BB7-8E2CBEB49DB0}"/>
                  </a:ext>
                </a:extLst>
              </p:cNvPr>
              <p:cNvSpPr txBox="1"/>
              <p:nvPr/>
            </p:nvSpPr>
            <p:spPr>
              <a:xfrm>
                <a:off x="6088663" y="3764322"/>
                <a:ext cx="6103337" cy="68262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𝝏</m:t>
                          </m:r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𝒎</m:t>
                          </m:r>
                        </m:num>
                        <m:den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𝝏</m:t>
                          </m:r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𝒕</m:t>
                          </m:r>
                        </m:den>
                      </m:f>
                      <m:r>
                        <a:rPr lang="pt-BR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𝝏</m:t>
                          </m:r>
                        </m:num>
                        <m:den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𝝏</m:t>
                          </m:r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𝒕</m:t>
                          </m:r>
                        </m:den>
                      </m:f>
                      <m:nary>
                        <m:naryPr>
                          <m:ctrlP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𝑽</m:t>
                          </m:r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𝑪</m:t>
                          </m:r>
                        </m:sub>
                        <m:sup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𝝆</m:t>
                          </m:r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𝒅𝑽</m:t>
                          </m:r>
                        </m:e>
                      </m:nary>
                      <m:r>
                        <a:rPr lang="pt-BR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𝝏𝝆</m:t>
                          </m:r>
                        </m:num>
                        <m:den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𝝏</m:t>
                          </m:r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𝒕</m:t>
                          </m:r>
                        </m:den>
                      </m:f>
                      <m:nary>
                        <m:naryPr>
                          <m:ctrlP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𝑽</m:t>
                          </m:r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𝑪</m:t>
                          </m:r>
                        </m:sub>
                        <m:sup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𝒅𝑽</m:t>
                          </m:r>
                        </m:e>
                      </m:nary>
                      <m:r>
                        <a:rPr lang="pt-BR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𝝏𝝆</m:t>
                          </m:r>
                        </m:num>
                        <m:den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𝝏</m:t>
                          </m:r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𝒕</m:t>
                          </m:r>
                        </m:den>
                      </m:f>
                      <m:nary>
                        <m:naryPr>
                          <m:ctrlP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𝑽</m:t>
                          </m:r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𝑪</m:t>
                          </m:r>
                        </m:sub>
                        <m:sup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𝒅𝒙𝒅𝒚𝒅𝒛</m:t>
                          </m:r>
                        </m:e>
                      </m:nary>
                      <m:r>
                        <a:rPr lang="pt-BR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𝝏𝝆</m:t>
                          </m:r>
                        </m:num>
                        <m:den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𝝏</m:t>
                          </m:r>
                          <m:r>
                            <a:rPr lang="pt-BR" b="1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𝒕</m:t>
                          </m:r>
                        </m:den>
                      </m:f>
                      <m:r>
                        <a:rPr lang="pt-BR" b="1" i="1">
                          <a:solidFill>
                            <a:srgbClr val="FF0000"/>
                          </a:solidFill>
                          <a:latin typeface="Cambria Math"/>
                        </a:rPr>
                        <m:t>𝒙𝒚𝒛</m:t>
                      </m:r>
                    </m:oMath>
                  </m:oMathPara>
                </a14:m>
                <a:endParaRPr lang="pt-BR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4B16B4A0-8609-86C3-7BB7-8E2CBEB49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663" y="3764322"/>
                <a:ext cx="6103337" cy="6826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43FA236E-CA9F-E072-E7C2-6567BFE28EEB}"/>
                  </a:ext>
                </a:extLst>
              </p:cNvPr>
              <p:cNvSpPr/>
              <p:nvPr/>
            </p:nvSpPr>
            <p:spPr>
              <a:xfrm>
                <a:off x="8714723" y="3098624"/>
                <a:ext cx="1984839" cy="46096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𝝆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panose="020B0604020202020204" pitchFamily="34" charset="0"/>
                          </a:rPr>
                          <m:t>𝒎</m:t>
                        </m:r>
                      </m:num>
                      <m:den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  <a:cs typeface="Arial" panose="020B0604020202020204" pitchFamily="34" charset="0"/>
                          </a:rPr>
                          <m:t>𝑽</m:t>
                        </m:r>
                      </m:den>
                    </m:f>
                    <m:r>
                      <a:rPr lang="pt-BR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⇒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𝒎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=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𝝆</m:t>
                    </m:r>
                    <m:r>
                      <a:rPr lang="pt-BR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𝑽</m:t>
                    </m:r>
                  </m:oMath>
                </a14:m>
                <a:r>
                  <a:rPr lang="pt-B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pt-BR" dirty="0"/>
              </a:p>
            </p:txBody>
          </p:sp>
        </mc:Choice>
        <mc:Fallback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43FA236E-CA9F-E072-E7C2-6567BFE28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723" y="3098624"/>
                <a:ext cx="1984839" cy="460960"/>
              </a:xfrm>
              <a:prstGeom prst="rect">
                <a:avLst/>
              </a:prstGeom>
              <a:blipFill>
                <a:blip r:embed="rId9"/>
                <a:stretch>
                  <a:fillRect b="-12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6CB2975-8136-46C1-6277-3673CD3E6703}"/>
                  </a:ext>
                </a:extLst>
              </p:cNvPr>
              <p:cNvSpPr txBox="1"/>
              <p:nvPr/>
            </p:nvSpPr>
            <p:spPr>
              <a:xfrm>
                <a:off x="379828" y="1125578"/>
                <a:ext cx="6757876" cy="808235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𝐷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𝐷𝑡</m:t>
                          </m:r>
                        </m:den>
                      </m:f>
                      <m:r>
                        <a:rPr lang="pt-B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r>
                            <a:rPr lang="pt-BR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pt-BR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r>
                            <a:rPr lang="pt-BR" i="1">
                              <a:latin typeface="Cambria Math"/>
                            </a:rPr>
                            <m:t>𝑃</m:t>
                          </m:r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pt-BR" i="1" dirty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latin typeface="Cambria Math"/>
                        </a:rPr>
                        <m:t>𝑔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𝑖</m:t>
                          </m:r>
                          <m:r>
                            <a:rPr lang="pt-BR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pt-BR" i="1">
                          <a:latin typeface="Cambria Math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/>
                          <a:ea typeface="Cambria Math"/>
                        </a:rPr>
                        <m:t>Ω</m:t>
                      </m:r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𝑖𝑗𝑘</m:t>
                          </m:r>
                        </m:sub>
                      </m:sSub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i="1">
                              <a:latin typeface="Cambria Math"/>
                              <a:ea typeface="Cambria Math"/>
                            </a:rPr>
                            <m:t>𝜂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l-G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𝑢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𝑘</m:t>
                          </m:r>
                        </m:sub>
                      </m:sSub>
                      <m:r>
                        <a:rPr lang="pt-BR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𝜈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  <a:ea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6CB2975-8136-46C1-6277-3673CD3E6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28" y="1125578"/>
                <a:ext cx="6757876" cy="8082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91EAAA3-B2E8-86FB-EB82-E86066448AEB}"/>
                  </a:ext>
                </a:extLst>
              </p:cNvPr>
              <p:cNvSpPr txBox="1"/>
              <p:nvPr/>
            </p:nvSpPr>
            <p:spPr>
              <a:xfrm>
                <a:off x="379828" y="3206608"/>
                <a:ext cx="1845505" cy="619016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𝑞</m:t>
                          </m:r>
                        </m:num>
                        <m:den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𝑡</m:t>
                          </m:r>
                        </m:den>
                      </m:f>
                      <m:r>
                        <a:rPr lang="pt-BR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pt-BR" i="1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pt-B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𝑞</m:t>
                          </m:r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𝑉</m:t>
                          </m:r>
                        </m:e>
                      </m:acc>
                      <m:r>
                        <a:rPr lang="pt-BR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pt-B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pt-B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𝑆</m:t>
                      </m:r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91EAAA3-B2E8-86FB-EB82-E86066448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28" y="3206608"/>
                <a:ext cx="1845505" cy="61901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have Esquerda 11">
            <a:extLst>
              <a:ext uri="{FF2B5EF4-FFF2-40B4-BE49-F238E27FC236}">
                <a16:creationId xmlns:a16="http://schemas.microsoft.com/office/drawing/2014/main" id="{184CE2E5-6CC2-EDDC-3CB3-95B0971CF7D2}"/>
              </a:ext>
            </a:extLst>
          </p:cNvPr>
          <p:cNvSpPr/>
          <p:nvPr/>
        </p:nvSpPr>
        <p:spPr>
          <a:xfrm>
            <a:off x="5392271" y="3764322"/>
            <a:ext cx="696392" cy="21187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3189EFAF-020E-69D2-C1AE-88C9776D7586}"/>
              </a:ext>
            </a:extLst>
          </p:cNvPr>
          <p:cNvCxnSpPr>
            <a:cxnSpLocks/>
            <a:stCxn id="12" idx="1"/>
            <a:endCxn id="11" idx="2"/>
          </p:cNvCxnSpPr>
          <p:nvPr/>
        </p:nvCxnSpPr>
        <p:spPr>
          <a:xfrm rot="10800000">
            <a:off x="1302581" y="3825625"/>
            <a:ext cx="4089690" cy="9980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AADFF2A-38EE-91BE-E00C-665D221F2910}"/>
                  </a:ext>
                </a:extLst>
              </p:cNvPr>
              <p:cNvSpPr txBox="1"/>
              <p:nvPr/>
            </p:nvSpPr>
            <p:spPr>
              <a:xfrm>
                <a:off x="1073821" y="6071203"/>
                <a:ext cx="4547207" cy="683072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𝜕</m:t>
                          </m:r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𝑡</m:t>
                          </m:r>
                        </m:den>
                      </m:f>
                      <m:nary>
                        <m:nary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𝐶</m:t>
                          </m:r>
                        </m:sub>
                        <m:sup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𝜌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𝑑𝑉</m:t>
                          </m:r>
                        </m:e>
                      </m:nary>
                      <m:r>
                        <a:rPr lang="pt-BR" i="1">
                          <a:latin typeface="Cambria Math"/>
                          <a:ea typeface="Cambria Math"/>
                        </a:rPr>
                        <m:t>+</m:t>
                      </m:r>
                      <m:nary>
                        <m:nary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𝐶</m:t>
                          </m:r>
                        </m:sub>
                        <m:sup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𝛻</m:t>
                          </m:r>
                          <m:r>
                            <a:rPr lang="pt-BR" i="1">
                              <a:latin typeface="Cambria Math"/>
                              <a:ea typeface="Cambria Math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  <m:r>
                                <a:rPr lang="pt-BR" i="1">
                                  <a:latin typeface="Cambria Math"/>
                                  <a:ea typeface="Cambria Math"/>
                                </a:rPr>
                                <m:t>𝑉</m:t>
                              </m:r>
                            </m:e>
                          </m:acc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𝑑𝑉</m:t>
                          </m:r>
                        </m:e>
                      </m:nary>
                      <m:r>
                        <a:rPr lang="pt-BR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pt-BR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𝐶</m:t>
                          </m:r>
                        </m:sub>
                        <m:sup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  <m:e>
                          <m:f>
                            <m:f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2AADFF2A-38EE-91BE-E00C-665D221F2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21" y="6071203"/>
                <a:ext cx="4547207" cy="6830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2006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>
            <a:extLst>
              <a:ext uri="{FF2B5EF4-FFF2-40B4-BE49-F238E27FC236}">
                <a16:creationId xmlns:a16="http://schemas.microsoft.com/office/drawing/2014/main" id="{0507B265-B2D9-D6BA-AF87-6FB687056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5794"/>
            <a:ext cx="11793071" cy="1036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39725"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39725" indent="-338138"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Ao simular um fluxo de </a:t>
            </a:r>
            <a:r>
              <a:rPr lang="pt-BR" sz="3200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mesoescala</a:t>
            </a:r>
            <a:r>
              <a:rPr lang="pt-BR" sz="32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em um domínio finito, a coordenada vertical de altura pode apresentar problemas.</a:t>
            </a:r>
            <a:endParaRPr lang="pt-BR" altLang="pt-BR" sz="3200" dirty="0">
              <a:latin typeface="Calibri" panose="020F0502020204030204" pitchFamily="34" charset="0"/>
            </a:endParaRPr>
          </a:p>
          <a:p>
            <a:pPr marL="339725" indent="-338138" algn="just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t-BR" altLang="pt-BR" sz="3200" dirty="0">
              <a:latin typeface="Calibri" panose="020F050202020403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B60A8672-56CF-A262-832C-051C4D30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  <p:pic>
        <p:nvPicPr>
          <p:cNvPr id="2050" name="Picture 2" descr="Time-lapse footage of a banner cloud, known as a Levanter, forming around the peak of the Rock of Gibraltar.">
            <a:extLst>
              <a:ext uri="{FF2B5EF4-FFF2-40B4-BE49-F238E27FC236}">
                <a16:creationId xmlns:a16="http://schemas.microsoft.com/office/drawing/2014/main" id="{A6470D42-7BF8-B63A-5B7E-1973102A9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011" y="2250024"/>
            <a:ext cx="3113262" cy="175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">
            <a:extLst>
              <a:ext uri="{FF2B5EF4-FFF2-40B4-BE49-F238E27FC236}">
                <a16:creationId xmlns:a16="http://schemas.microsoft.com/office/drawing/2014/main" id="{36D9466D-2102-634F-12F7-AF7E6B9C6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525964"/>
            <a:ext cx="4458552" cy="1993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581B68F-54BE-BA36-F296-2314935D81AC}"/>
              </a:ext>
            </a:extLst>
          </p:cNvPr>
          <p:cNvSpPr txBox="1"/>
          <p:nvPr/>
        </p:nvSpPr>
        <p:spPr>
          <a:xfrm>
            <a:off x="119986" y="4109818"/>
            <a:ext cx="11952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9725" indent="-338138"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Por exemplo, pode interceptar o terreno em uma área montanhosa e criar um problema ao lidar com a condição de limite inferior.</a:t>
            </a:r>
            <a:endParaRPr lang="pt-BR" altLang="pt-BR" sz="18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>
            <a:extLst>
              <a:ext uri="{FF2B5EF4-FFF2-40B4-BE49-F238E27FC236}">
                <a16:creationId xmlns:a16="http://schemas.microsoft.com/office/drawing/2014/main" id="{0507B265-B2D9-D6BA-AF87-6FB687056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719" y="2150140"/>
            <a:ext cx="11570298" cy="2557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>
            <a:lvl1pPr marL="341313" indent="-339725"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39725" indent="-338138"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Problemas semelhantes ocorrem com a coordenada de pressão e a coordenada isentrópica quando superfícies isobáricas e superfícies isentrópicas interceptam o limite inferior, respectivamente. Isso pode acontecer onde existe um bloqueio pela orografia.</a:t>
            </a:r>
            <a:endParaRPr lang="pt-BR" altLang="pt-BR" sz="3200" dirty="0">
              <a:latin typeface="Calibri" panose="020F050202020403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B60A8672-56CF-A262-832C-051C4D30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</p:spTree>
    <p:extLst>
      <p:ext uri="{BB962C8B-B14F-4D97-AF65-F5344CB8AC3E}">
        <p14:creationId xmlns:p14="http://schemas.microsoft.com/office/powerpoint/2010/main" val="1164843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>
            <a:extLst>
              <a:ext uri="{FF2B5EF4-FFF2-40B4-BE49-F238E27FC236}">
                <a16:creationId xmlns:a16="http://schemas.microsoft.com/office/drawing/2014/main" id="{0507B265-B2D9-D6BA-AF87-6FB687056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40" y="1120384"/>
            <a:ext cx="11706776" cy="984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1313" indent="-339725"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88988" algn="l"/>
                <a:tab pos="1238250" algn="l"/>
                <a:tab pos="1687513" algn="l"/>
                <a:tab pos="2136775" algn="l"/>
                <a:tab pos="2586038" algn="l"/>
                <a:tab pos="3035300" algn="l"/>
                <a:tab pos="3484563" algn="l"/>
                <a:tab pos="3933825" algn="l"/>
                <a:tab pos="4383088" algn="l"/>
                <a:tab pos="4832350" algn="l"/>
                <a:tab pos="5281613" algn="l"/>
                <a:tab pos="5730875" algn="l"/>
                <a:tab pos="6180138" algn="l"/>
                <a:tab pos="6629400" algn="l"/>
                <a:tab pos="7078663" algn="l"/>
                <a:tab pos="7527925" algn="l"/>
                <a:tab pos="7977188" algn="l"/>
                <a:tab pos="8426450" algn="l"/>
                <a:tab pos="8875713" algn="l"/>
                <a:tab pos="93249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39725" indent="-338138"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Escrever as equações primitivas em termos de uma arbitraria coordenada vertical</a:t>
            </a:r>
          </a:p>
          <a:p>
            <a:pPr marL="339725" indent="-338138" algn="just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t-BR" altLang="pt-BR" sz="3200" dirty="0">
              <a:latin typeface="Calibri" panose="020F0502020204030204" pitchFamily="34" charset="0"/>
            </a:endParaRPr>
          </a:p>
          <a:p>
            <a:pPr marL="339725" indent="-338138" algn="just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t-BR" altLang="pt-BR" sz="3200" dirty="0">
              <a:latin typeface="Calibri" panose="020F050202020403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B60A8672-56CF-A262-832C-051C4D30A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A9D091B-C153-B615-21E5-FCA2A5F53F52}"/>
              </a:ext>
            </a:extLst>
          </p:cNvPr>
          <p:cNvSpPr txBox="1"/>
          <p:nvPr/>
        </p:nvSpPr>
        <p:spPr>
          <a:xfrm>
            <a:off x="385140" y="4753535"/>
            <a:ext cx="115975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9725" indent="-338138"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Qual a coordenada mais apropriada para a modelagem numérica?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C661D4-E931-F984-19D7-3EF3EE2E2EE4}"/>
              </a:ext>
            </a:extLst>
          </p:cNvPr>
          <p:cNvSpPr txBox="1"/>
          <p:nvPr/>
        </p:nvSpPr>
        <p:spPr>
          <a:xfrm>
            <a:off x="385140" y="2444919"/>
            <a:ext cx="1132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Usando as definições acima, pode-se derivar a derivada material de A em uma nova sistema de coordenada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B67C03E-93E2-997D-6AD5-AD51543F08AF}"/>
                  </a:ext>
                </a:extLst>
              </p:cNvPr>
              <p:cNvSpPr txBox="1"/>
              <p:nvPr/>
            </p:nvSpPr>
            <p:spPr>
              <a:xfrm>
                <a:off x="627797" y="4271749"/>
                <a:ext cx="8779263" cy="393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latin typeface="Arial" panose="020B0604020202020204" pitchFamily="34" charset="0"/>
                    <a:cs typeface="Arial" panose="020B0604020202020204" pitchFamily="34" charset="0"/>
                  </a:rPr>
                  <a:t>Onde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pt-BR" dirty="0">
                    <a:latin typeface="Arial" panose="020B0604020202020204" pitchFamily="34" charset="0"/>
                    <a:cs typeface="Arial" panose="020B0604020202020204" pitchFamily="34" charset="0"/>
                  </a:rPr>
                  <a:t> é o operador gradiente horizontal ao longo da superfície de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𝑐𝑜𝑛𝑡𝑎𝑛𝑡𝑒</m:t>
                    </m:r>
                  </m:oMath>
                </a14:m>
                <a:r>
                  <a:rPr lang="pt-BR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B67C03E-93E2-997D-6AD5-AD51543F0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97" y="4271749"/>
                <a:ext cx="8779263" cy="393826"/>
              </a:xfrm>
              <a:prstGeom prst="rect">
                <a:avLst/>
              </a:prstGeom>
              <a:blipFill>
                <a:blip r:embed="rId3"/>
                <a:stretch>
                  <a:fillRect l="-625" t="-9375" b="-1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B5770A05-C58F-412A-40A7-8577F1A4D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830" y="3096419"/>
            <a:ext cx="6523803" cy="83504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563208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>
            <a:extLst>
              <a:ext uri="{FF2B5EF4-FFF2-40B4-BE49-F238E27FC236}">
                <a16:creationId xmlns:a16="http://schemas.microsoft.com/office/drawing/2014/main" id="{D5D0F63B-AF57-9609-4213-D26906BE3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55" y="2478728"/>
            <a:ext cx="6013450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 Box 4">
            <a:extLst>
              <a:ext uri="{FF2B5EF4-FFF2-40B4-BE49-F238E27FC236}">
                <a16:creationId xmlns:a16="http://schemas.microsoft.com/office/drawing/2014/main" id="{6A695D02-BA8F-6C75-D5BF-2E4C54C1A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1903E776-23F6-0BFE-DA69-9027E0229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5175" y="1345564"/>
            <a:ext cx="8229600" cy="743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</a:t>
            </a:r>
            <a:r>
              <a:rPr lang="pt-BR" altLang="pt-BR" sz="4400" dirty="0">
                <a:latin typeface="Times New Roman" panose="02020603050405020304" pitchFamily="18" charset="0"/>
              </a:rPr>
              <a:t>Z</a:t>
            </a:r>
          </a:p>
        </p:txBody>
      </p:sp>
      <p:pic>
        <p:nvPicPr>
          <p:cNvPr id="5" name="Picture 2" descr="Time-lapse footage of a banner cloud, known as a Levanter, forming around the peak of the Rock of Gibraltar.">
            <a:extLst>
              <a:ext uri="{FF2B5EF4-FFF2-40B4-BE49-F238E27FC236}">
                <a16:creationId xmlns:a16="http://schemas.microsoft.com/office/drawing/2014/main" id="{80EFEE0F-C786-CC00-A17C-71E217EC1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082" y="2920438"/>
            <a:ext cx="3781718" cy="21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>
            <a:extLst>
              <a:ext uri="{FF2B5EF4-FFF2-40B4-BE49-F238E27FC236}">
                <a16:creationId xmlns:a16="http://schemas.microsoft.com/office/drawing/2014/main" id="{C6DD2C38-3EF9-2B82-7C33-4CE38598B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541" y="1927226"/>
            <a:ext cx="11694459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39775" indent="-28257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Times New Roman" panose="02020603050405020304" pitchFamily="18" charset="0"/>
              </a:rPr>
              <a:t>Vantagens: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latin typeface="Times New Roman" panose="02020603050405020304" pitchFamily="18" charset="0"/>
              </a:rPr>
              <a:t>Intuitivo, fácil de construir as equações</a:t>
            </a:r>
          </a:p>
          <a:p>
            <a:pPr marL="341313">
              <a:spcBef>
                <a:spcPts val="800"/>
              </a:spcBef>
            </a:pPr>
            <a:endParaRPr lang="pt-BR" altLang="pt-BR" sz="3200" dirty="0">
              <a:latin typeface="Times New Roman" panose="02020603050405020304" pitchFamily="18" charset="0"/>
            </a:endParaRP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Times New Roman" panose="02020603050405020304" pitchFamily="18" charset="0"/>
              </a:rPr>
              <a:t>Problemas: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latin typeface="Times New Roman" panose="02020603050405020304" pitchFamily="18" charset="0"/>
              </a:rPr>
              <a:t>Difícil de representar a superfície da Terra porque tem diferentes alturas</a:t>
            </a:r>
          </a:p>
          <a:p>
            <a:pPr marL="341313">
              <a:spcBef>
                <a:spcPts val="800"/>
              </a:spcBef>
            </a:pPr>
            <a:endParaRPr lang="pt-BR" altLang="pt-BR" sz="2800" dirty="0">
              <a:latin typeface="Times New Roman" panose="02020603050405020304" pitchFamily="18" charset="0"/>
            </a:endParaRPr>
          </a:p>
        </p:txBody>
      </p:sp>
      <p:sp>
        <p:nvSpPr>
          <p:cNvPr id="21506" name="Text Box 2">
            <a:extLst>
              <a:ext uri="{FF2B5EF4-FFF2-40B4-BE49-F238E27FC236}">
                <a16:creationId xmlns:a16="http://schemas.microsoft.com/office/drawing/2014/main" id="{EC8EFCF2-AB9A-667B-AC88-5EA82E581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942535"/>
            <a:ext cx="8229600" cy="743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pt-BR" altLang="pt-BR" sz="4400" dirty="0">
                <a:latin typeface="Times New Roman" panose="02020603050405020304" pitchFamily="18" charset="0"/>
              </a:rPr>
              <a:t>Z</a:t>
            </a: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0530603D-4556-46A1-3D19-88FFB9119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>
            <a:extLst>
              <a:ext uri="{FF2B5EF4-FFF2-40B4-BE49-F238E27FC236}">
                <a16:creationId xmlns:a16="http://schemas.microsoft.com/office/drawing/2014/main" id="{E30D2C3D-686F-AD31-799F-E664D967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2276475"/>
            <a:ext cx="6640512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 Box 4">
            <a:extLst>
              <a:ext uri="{FF2B5EF4-FFF2-40B4-BE49-F238E27FC236}">
                <a16:creationId xmlns:a16="http://schemas.microsoft.com/office/drawing/2014/main" id="{AB8A9981-3C8A-35C1-FF3F-FD75021A2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3B054A4E-70CF-D53F-9737-96C808D29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2873" y="1113105"/>
            <a:ext cx="8229600" cy="827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</a:t>
            </a:r>
            <a:r>
              <a:rPr lang="pt-BR" altLang="pt-BR" sz="4400" dirty="0">
                <a:latin typeface="Times New Roman" panose="02020603050405020304" pitchFamily="18" charset="0"/>
              </a:rPr>
              <a:t>Pressão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93E28DEB-AB80-E610-DCB0-3164B5D10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1855788"/>
            <a:ext cx="12062012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39775" indent="-28257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Vantagens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latin typeface="Calibri" panose="020F0502020204030204" pitchFamily="34" charset="0"/>
              </a:rPr>
              <a:t>Coordenada natural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latin typeface="Calibri" panose="020F0502020204030204" pitchFamily="34" charset="0"/>
              </a:rPr>
              <a:t>Simplifica propriedades conservativas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latin typeface="Times New Roman" panose="02020603050405020304" pitchFamily="18" charset="0"/>
              </a:rPr>
              <a:t>Fácil de representar o topo da atmosfera, dados são observados em níveis de pressão</a:t>
            </a:r>
          </a:p>
          <a:p>
            <a:pPr marL="457200" lvl="1" indent="0">
              <a:spcBef>
                <a:spcPts val="700"/>
              </a:spcBef>
            </a:pPr>
            <a:endParaRPr lang="pt-BR" altLang="pt-BR" sz="2800" dirty="0">
              <a:latin typeface="Times New Roman" panose="02020603050405020304" pitchFamily="18" charset="0"/>
            </a:endParaRP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Problemas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latin typeface="Calibri" panose="020F0502020204030204" pitchFamily="34" charset="0"/>
              </a:rPr>
              <a:t>Superfície: </a:t>
            </a:r>
            <a:r>
              <a:rPr lang="pt-BR" altLang="pt-BR" sz="2800" dirty="0">
                <a:latin typeface="Times New Roman" panose="02020603050405020304" pitchFamily="18" charset="0"/>
              </a:rPr>
              <a:t>Difícil de representar a superfície da Terra, a pressão muda</a:t>
            </a:r>
          </a:p>
          <a:p>
            <a:pPr marL="741363" lvl="1">
              <a:spcBef>
                <a:spcPts val="700"/>
              </a:spcBef>
            </a:pPr>
            <a:endParaRPr lang="pt-BR" altLang="pt-BR" sz="2800" dirty="0">
              <a:latin typeface="Times New Roman" panose="02020603050405020304" pitchFamily="18" charset="0"/>
            </a:endParaRPr>
          </a:p>
        </p:txBody>
      </p:sp>
      <p:sp>
        <p:nvSpPr>
          <p:cNvPr id="23554" name="Text Box 2">
            <a:extLst>
              <a:ext uri="{FF2B5EF4-FFF2-40B4-BE49-F238E27FC236}">
                <a16:creationId xmlns:a16="http://schemas.microsoft.com/office/drawing/2014/main" id="{65277983-793E-DE41-74CB-69C9362C6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824" y="907365"/>
            <a:ext cx="8229600" cy="827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pt-BR" altLang="pt-BR" sz="4400">
                <a:latin typeface="Times New Roman" panose="02020603050405020304" pitchFamily="18" charset="0"/>
              </a:rPr>
              <a:t>Pressão</a:t>
            </a: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5F8C839F-995E-1AD2-8E5E-E92D74BB3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83CAD1F3-A909-767A-0557-83EFFB448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CA57385-7A31-B2C1-124E-E80DC8A11798}"/>
              </a:ext>
            </a:extLst>
          </p:cNvPr>
          <p:cNvSpPr txBox="1"/>
          <p:nvPr/>
        </p:nvSpPr>
        <p:spPr>
          <a:xfrm>
            <a:off x="560614" y="1460442"/>
            <a:ext cx="110707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Para evitar o problema, Phillips (1957) propôs uma coordenada sigma vertical, que combina a coordenada de pressão de superfície mais baixa com a topografia inferior.</a:t>
            </a:r>
            <a:endParaRPr lang="pt-BR" sz="2400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4488F48-5F1B-9E4D-EAD1-4F44430D90AA}"/>
                  </a:ext>
                </a:extLst>
              </p:cNvPr>
              <p:cNvSpPr txBox="1"/>
              <p:nvPr/>
            </p:nvSpPr>
            <p:spPr>
              <a:xfrm>
                <a:off x="560613" y="3550899"/>
                <a:ext cx="1121461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Neste tipo de coordenadas verticais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pt-BR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pt-BR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, a coordenada de pressão é normalizada pela pressão de superfície, </a:t>
                </a:r>
                <a14:m>
                  <m:oMath xmlns:m="http://schemas.openxmlformats.org/officeDocument/2006/math">
                    <m:r>
                      <a:rPr lang="pt-BR" i="1">
                        <a:solidFill>
                          <a:srgbClr val="3C404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pt-BR" b="0" i="0" smtClean="0">
                        <a:solidFill>
                          <a:srgbClr val="3C404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,</a:t>
                </a:r>
                <a:endParaRPr lang="pt-BR" dirty="0"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4488F48-5F1B-9E4D-EAD1-4F44430D9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13" y="3550899"/>
                <a:ext cx="11214619" cy="646331"/>
              </a:xfrm>
              <a:prstGeom prst="rect">
                <a:avLst/>
              </a:prstGeom>
              <a:blipFill>
                <a:blip r:embed="rId3"/>
                <a:stretch>
                  <a:fillRect l="-489" t="-4673" r="-326" b="-130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BF85DAE-6F1B-882A-4D01-6F791297C722}"/>
                  </a:ext>
                </a:extLst>
              </p:cNvPr>
              <p:cNvSpPr txBox="1"/>
              <p:nvPr/>
            </p:nvSpPr>
            <p:spPr>
              <a:xfrm>
                <a:off x="5346627" y="4750531"/>
                <a:ext cx="74937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𝑃𝑠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BF85DAE-6F1B-882A-4D01-6F791297C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627" y="4750531"/>
                <a:ext cx="749372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78245B3-5E13-8C20-D77F-96DFAB4773BB}"/>
                  </a:ext>
                </a:extLst>
              </p:cNvPr>
              <p:cNvSpPr txBox="1"/>
              <p:nvPr/>
            </p:nvSpPr>
            <p:spPr>
              <a:xfrm>
                <a:off x="318017" y="5616471"/>
                <a:ext cx="61115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Assim,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na superfície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no topo da atmosfera.</a:t>
                </a:r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78245B3-5E13-8C20-D77F-96DFAB477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17" y="5616471"/>
                <a:ext cx="6111550" cy="369332"/>
              </a:xfrm>
              <a:prstGeom prst="rect">
                <a:avLst/>
              </a:prstGeom>
              <a:blipFill>
                <a:blip r:embed="rId5"/>
                <a:stretch>
                  <a:fillRect l="-798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83CAD1F3-A909-767A-0557-83EFFB448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BCA57385-7A31-B2C1-124E-E80DC8A11798}"/>
                  </a:ext>
                </a:extLst>
              </p:cNvPr>
              <p:cNvSpPr txBox="1"/>
              <p:nvPr/>
            </p:nvSpPr>
            <p:spPr>
              <a:xfrm>
                <a:off x="560614" y="1460442"/>
                <a:ext cx="11070771" cy="986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A velocidade vertical,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pt-B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𝐷𝑡</m:t>
                        </m:r>
                      </m:den>
                    </m:f>
                  </m:oMath>
                </a14:m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, é 0 tanto na superfície quanto no topo da atmosfera. Na Eq. (13.1.8), </a:t>
                </a:r>
                <a14:m>
                  <m:oMath xmlns:m="http://schemas.openxmlformats.org/officeDocument/2006/math"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sz="2400" dirty="0">
                    <a:solidFill>
                      <a:srgbClr val="3C4043"/>
                    </a:solidFill>
                    <a:latin typeface="Roboto" panose="02000000000000000000" pitchFamily="2" charset="0"/>
                  </a:rPr>
                  <a:t> </a:t>
                </a:r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também pode ser definido como</a:t>
                </a:r>
                <a:endParaRPr lang="pt-BR" sz="2400" dirty="0"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BCA57385-7A31-B2C1-124E-E80DC8A11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14" y="1460442"/>
                <a:ext cx="11070771" cy="986104"/>
              </a:xfrm>
              <a:prstGeom prst="rect">
                <a:avLst/>
              </a:prstGeom>
              <a:blipFill>
                <a:blip r:embed="rId3"/>
                <a:stretch>
                  <a:fillRect l="-881" r="-826" b="-136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9ADFF277-7113-C49D-093F-9D4E7B8BF567}"/>
                  </a:ext>
                </a:extLst>
              </p:cNvPr>
              <p:cNvSpPr txBox="1"/>
              <p:nvPr/>
            </p:nvSpPr>
            <p:spPr>
              <a:xfrm>
                <a:off x="1418253" y="2825953"/>
                <a:ext cx="1311449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m:rPr>
                          <m:nor/>
                        </m:rPr>
                        <a:rPr lang="pt-B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𝑃𝑠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𝑃𝑇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𝑃𝑠</m:t>
                          </m:r>
                        </m:den>
                      </m:f>
                      <m:r>
                        <m:rPr>
                          <m:nor/>
                        </m:rPr>
                        <a:rPr lang="pt-BR" dirty="0">
                          <a:solidFill>
                            <a:srgbClr val="3C4043"/>
                          </a:solidFill>
                          <a:latin typeface="Roboto" panose="02000000000000000000" pitchFamily="2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9ADFF277-7113-C49D-093F-9D4E7B8BF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253" y="2825953"/>
                <a:ext cx="1311449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FB1D0448-C60E-75B1-86C8-A970E891A1DF}"/>
                  </a:ext>
                </a:extLst>
              </p:cNvPr>
              <p:cNvSpPr txBox="1"/>
              <p:nvPr/>
            </p:nvSpPr>
            <p:spPr>
              <a:xfrm>
                <a:off x="704461" y="4042123"/>
                <a:ext cx="61115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onde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𝑃𝑇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é a pressão no topo do domínio numérico.</a:t>
                </a:r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FB1D0448-C60E-75B1-86C8-A970E891A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61" y="4042123"/>
                <a:ext cx="6111550" cy="369332"/>
              </a:xfrm>
              <a:prstGeom prst="rect">
                <a:avLst/>
              </a:prstGeom>
              <a:blipFill>
                <a:blip r:embed="rId5"/>
                <a:stretch>
                  <a:fillRect l="-898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9965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>
            <a:extLst>
              <a:ext uri="{FF2B5EF4-FFF2-40B4-BE49-F238E27FC236}">
                <a16:creationId xmlns:a16="http://schemas.microsoft.com/office/drawing/2014/main" id="{49853FF3-F44E-C3B5-E6B3-65752D76C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2060575"/>
            <a:ext cx="3887787" cy="220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A1BE099C-A2F9-A475-4341-DE73C44A8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3933825"/>
            <a:ext cx="3822700" cy="176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27" name="Text Box 3">
            <a:extLst>
              <a:ext uri="{FF2B5EF4-FFF2-40B4-BE49-F238E27FC236}">
                <a16:creationId xmlns:a16="http://schemas.microsoft.com/office/drawing/2014/main" id="{1ED6C041-5FA6-659B-18B9-FB2498202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8525" y="2420938"/>
            <a:ext cx="28082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pt-BR" altLang="pt-BR"/>
              <a:t>atmosfera</a:t>
            </a:r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4F5993AB-A7AC-B57B-02E4-02A2543DC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9" y="4652963"/>
            <a:ext cx="32400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pt-BR" altLang="pt-BR"/>
              <a:t>oceano</a:t>
            </a: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D5FF0F75-B375-ADF1-AEB9-B298E774D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462E4036-EC86-93CF-3F0B-9B05B8BD5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061988"/>
            <a:ext cx="8229600" cy="78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pt-BR" altLang="pt-BR" sz="4400" dirty="0">
                <a:latin typeface="Times New Roman" panose="02020603050405020304" pitchFamily="18" charset="0"/>
              </a:rPr>
              <a:t>Sigma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22F22B1C-1CDD-F17D-816C-10D27D7EFEEF}"/>
                  </a:ext>
                </a:extLst>
              </p:cNvPr>
              <p:cNvSpPr txBox="1"/>
              <p:nvPr/>
            </p:nvSpPr>
            <p:spPr>
              <a:xfrm>
                <a:off x="344775" y="1190050"/>
                <a:ext cx="7734923" cy="70500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r>
                            <a:rPr lang="pt-BR" sz="1600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pt-BR" sz="1600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pt-BR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 dirty="0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pt-BR" sz="1600" i="1" dirty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600" i="1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600" i="1">
                          <a:latin typeface="Cambria Math"/>
                        </a:rPr>
                        <m:t>𝑔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pt-BR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 dirty="0"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pt-BR" sz="1600" i="1" dirty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i="1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b>
                          <m:r>
                            <a:rPr lang="pt-BR" sz="1600" i="1">
                              <a:latin typeface="Cambria Math"/>
                            </a:rPr>
                            <m:t>𝑖</m:t>
                          </m:r>
                          <m:r>
                            <a:rPr lang="pt-BR" sz="1600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600" i="1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/>
                          <a:ea typeface="Cambria Math"/>
                        </a:rPr>
                        <m:t>Ω</m:t>
                      </m:r>
                      <m:sSub>
                        <m:sSub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sz="1600" i="1">
                              <a:latin typeface="Cambria Math"/>
                              <a:ea typeface="Cambria Math"/>
                            </a:rPr>
                            <m:t>𝜀</m:t>
                          </m:r>
                        </m:e>
                        <m:sub>
                          <m:r>
                            <a:rPr lang="pt-BR" sz="1600" i="1">
                              <a:latin typeface="Cambria Math"/>
                              <a:ea typeface="Cambria Math"/>
                            </a:rPr>
                            <m:t>𝑖𝑗𝑘</m:t>
                          </m:r>
                        </m:sub>
                      </m:sSub>
                      <m:sSub>
                        <m:sSub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l-GR" sz="1600" i="1">
                              <a:latin typeface="Cambria Math"/>
                              <a:ea typeface="Cambria Math"/>
                            </a:rPr>
                            <m:t>𝜂</m:t>
                          </m:r>
                        </m:e>
                        <m:sub>
                          <m:r>
                            <a:rPr lang="pt-BR" sz="1600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l-G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600" i="1">
                          <a:latin typeface="Cambria Math"/>
                          <a:ea typeface="Cambria Math"/>
                        </a:rPr>
                        <m:t>𝜈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pt-BR" sz="16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pt-BR" sz="16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pt-BR" sz="16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600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sz="16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sz="1600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sz="1600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22F22B1C-1CDD-F17D-816C-10D27D7EF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75" y="1190050"/>
                <a:ext cx="7734923" cy="7050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A93270D-6080-76D1-1788-B3D0AE213892}"/>
                  </a:ext>
                </a:extLst>
              </p:cNvPr>
              <p:cNvSpPr txBox="1"/>
              <p:nvPr/>
            </p:nvSpPr>
            <p:spPr>
              <a:xfrm>
                <a:off x="317880" y="2198516"/>
                <a:ext cx="5219429" cy="7691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r>
                            <a:rPr lang="pt-BR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pt-BR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pt-BR" i="1">
                              <a:latin typeface="Cambria Math"/>
                            </a:rPr>
                            <m:t>𝑃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acc>
                      <m:r>
                        <a:rPr lang="pt-BR" i="1">
                          <a:latin typeface="Cambria Math"/>
                        </a:rPr>
                        <m:t>=</m:t>
                      </m:r>
                      <m:r>
                        <a:rPr lang="pt-BR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pt-BR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A93270D-6080-76D1-1788-B3D0AE213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0" y="2198516"/>
                <a:ext cx="5219429" cy="7691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991D458-B923-9B90-D39B-55D6C2059F95}"/>
                  </a:ext>
                </a:extLst>
              </p:cNvPr>
              <p:cNvSpPr txBox="1"/>
              <p:nvPr/>
            </p:nvSpPr>
            <p:spPr>
              <a:xfrm>
                <a:off x="344775" y="3379125"/>
                <a:ext cx="3648435" cy="748475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r>
                            <a:rPr lang="pt-BR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pt-BR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i="1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</m:acc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991D458-B923-9B90-D39B-55D6C205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75" y="3379125"/>
                <a:ext cx="3648435" cy="7484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2DA30B3-EB04-2371-1847-AA03C25B9035}"/>
                  </a:ext>
                </a:extLst>
              </p:cNvPr>
              <p:cNvSpPr txBox="1"/>
              <p:nvPr/>
            </p:nvSpPr>
            <p:spPr>
              <a:xfrm>
                <a:off x="344775" y="4358087"/>
                <a:ext cx="1117036" cy="369332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accent6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pt-B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̅"/>
                          <m:ctrlP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</m:oMath>
                  </m:oMathPara>
                </a14:m>
                <a:endParaRPr lang="pt-B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2DA30B3-EB04-2371-1847-AA03C25B9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75" y="4358087"/>
                <a:ext cx="1117036" cy="369332"/>
              </a:xfrm>
              <a:prstGeom prst="rect">
                <a:avLst/>
              </a:prstGeom>
              <a:blipFill>
                <a:blip r:embed="rId6"/>
                <a:stretch>
                  <a:fillRect r="-17838" b="-4839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36C8BD4-C9DA-B73D-5B4B-58783FAC38B3}"/>
              </a:ext>
            </a:extLst>
          </p:cNvPr>
          <p:cNvSpPr/>
          <p:nvPr/>
        </p:nvSpPr>
        <p:spPr>
          <a:xfrm>
            <a:off x="6490741" y="966337"/>
            <a:ext cx="1768839" cy="120837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F9E5027-3293-9BD1-CF50-0EE533FC1BBA}"/>
              </a:ext>
            </a:extLst>
          </p:cNvPr>
          <p:cNvSpPr/>
          <p:nvPr/>
        </p:nvSpPr>
        <p:spPr>
          <a:xfrm>
            <a:off x="3445522" y="1895051"/>
            <a:ext cx="2009028" cy="120837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EE4EDC6-B906-0396-203D-0C22E4F443C4}"/>
              </a:ext>
            </a:extLst>
          </p:cNvPr>
          <p:cNvSpPr/>
          <p:nvPr/>
        </p:nvSpPr>
        <p:spPr>
          <a:xfrm>
            <a:off x="2316155" y="3236635"/>
            <a:ext cx="1768839" cy="120837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3">
            <a:extLst>
              <a:ext uri="{FF2B5EF4-FFF2-40B4-BE49-F238E27FC236}">
                <a16:creationId xmlns:a16="http://schemas.microsoft.com/office/drawing/2014/main" id="{22616C47-2C47-79C6-B7B0-582C7829BF82}"/>
              </a:ext>
            </a:extLst>
          </p:cNvPr>
          <p:cNvCxnSpPr/>
          <p:nvPr/>
        </p:nvCxnSpPr>
        <p:spPr>
          <a:xfrm flipV="1">
            <a:off x="5564207" y="2553845"/>
            <a:ext cx="0" cy="28083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4">
            <a:extLst>
              <a:ext uri="{FF2B5EF4-FFF2-40B4-BE49-F238E27FC236}">
                <a16:creationId xmlns:a16="http://schemas.microsoft.com/office/drawing/2014/main" id="{F9530BDE-8A88-AEE6-4A5B-2B5F50FE071A}"/>
              </a:ext>
            </a:extLst>
          </p:cNvPr>
          <p:cNvCxnSpPr/>
          <p:nvPr/>
        </p:nvCxnSpPr>
        <p:spPr>
          <a:xfrm>
            <a:off x="5564207" y="5362157"/>
            <a:ext cx="468052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5">
            <a:extLst>
              <a:ext uri="{FF2B5EF4-FFF2-40B4-BE49-F238E27FC236}">
                <a16:creationId xmlns:a16="http://schemas.microsoft.com/office/drawing/2014/main" id="{174E242E-8533-4DEE-4628-80EC4AC84D81}"/>
              </a:ext>
            </a:extLst>
          </p:cNvPr>
          <p:cNvCxnSpPr/>
          <p:nvPr/>
        </p:nvCxnSpPr>
        <p:spPr>
          <a:xfrm flipH="1">
            <a:off x="4700111" y="5362157"/>
            <a:ext cx="864096" cy="10081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3">
            <a:extLst>
              <a:ext uri="{FF2B5EF4-FFF2-40B4-BE49-F238E27FC236}">
                <a16:creationId xmlns:a16="http://schemas.microsoft.com/office/drawing/2014/main" id="{9E615717-557C-6CBC-9B4D-5E1162A36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271" y="3199983"/>
            <a:ext cx="25146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1C366FB4-18C0-E1EF-7FF3-DE43452E9B2A}"/>
              </a:ext>
            </a:extLst>
          </p:cNvPr>
          <p:cNvSpPr txBox="1"/>
          <p:nvPr/>
        </p:nvSpPr>
        <p:spPr>
          <a:xfrm>
            <a:off x="4916135" y="614495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ECB94F0-EB94-96D5-829E-F92013B9DFEA}"/>
              </a:ext>
            </a:extLst>
          </p:cNvPr>
          <p:cNvSpPr txBox="1"/>
          <p:nvPr/>
        </p:nvSpPr>
        <p:spPr>
          <a:xfrm>
            <a:off x="10020289" y="547816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y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9BB09474-3E6D-252E-4FEB-61D689A056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3351" y="3662116"/>
            <a:ext cx="3293874" cy="1383860"/>
          </a:xfrm>
          <a:prstGeom prst="rect">
            <a:avLst/>
          </a:prstGeom>
        </p:spPr>
      </p:pic>
      <p:sp>
        <p:nvSpPr>
          <p:cNvPr id="25" name="Text Box 1">
            <a:extLst>
              <a:ext uri="{FF2B5EF4-FFF2-40B4-BE49-F238E27FC236}">
                <a16:creationId xmlns:a16="http://schemas.microsoft.com/office/drawing/2014/main" id="{E5FBA62C-6995-38BE-4E1A-6EEBEA2E8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088" y="47262"/>
            <a:ext cx="10056587" cy="717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pt-BR" altLang="pt-BR" sz="3600" dirty="0">
                <a:latin typeface="Arial Black" panose="020B0A04020102020204" pitchFamily="34" charset="0"/>
              </a:rPr>
              <a:t>Equações Governantes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6C3B8BD4-8AA1-325C-70ED-9E5541B5A359}"/>
                  </a:ext>
                </a:extLst>
              </p:cNvPr>
              <p:cNvSpPr txBox="1"/>
              <p:nvPr/>
            </p:nvSpPr>
            <p:spPr>
              <a:xfrm>
                <a:off x="6862011" y="3429000"/>
                <a:ext cx="1325379" cy="36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0" dirty="0"/>
                  <a:t>A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e>
                      <m:sup>
                        <m:r>
                          <a:rPr lang="pt-BR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6C3B8BD4-8AA1-325C-70ED-9E5541B5A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2011" y="3429000"/>
                <a:ext cx="1325379" cy="369909"/>
              </a:xfrm>
              <a:prstGeom prst="rect">
                <a:avLst/>
              </a:prstGeom>
              <a:blipFill>
                <a:blip r:embed="rId9"/>
                <a:stretch>
                  <a:fillRect l="-4147" t="-8333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08DB890D-9B54-BACB-783C-CF0ACDA783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304" y="3927733"/>
            <a:ext cx="1588403" cy="131842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BCB9CAA4-5FA8-6066-8C34-C47D5978E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844676"/>
            <a:ext cx="1108037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39775" indent="-28257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Z= sigma</a:t>
            </a:r>
          </a:p>
          <a:p>
            <a:pPr marL="341313">
              <a:spcBef>
                <a:spcPts val="800"/>
              </a:spcBef>
            </a:pPr>
            <a:endParaRPr lang="pt-BR" altLang="pt-BR" sz="3200" dirty="0">
              <a:latin typeface="Calibri" panose="020F0502020204030204" pitchFamily="34" charset="0"/>
            </a:endParaRP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Vantagens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latin typeface="Calibri" panose="020F0502020204030204" pitchFamily="34" charset="0"/>
              </a:rPr>
              <a:t>Coordenada de superfície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latin typeface="Times New Roman" panose="02020603050405020304" pitchFamily="18" charset="0"/>
              </a:rPr>
              <a:t>Fácil de representar o topo e base da atmosfera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Contra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latin typeface="Calibri" panose="020F0502020204030204" pitchFamily="34" charset="0"/>
              </a:rPr>
              <a:t>Erros no cálculo do gradiente de pressão em zonas de topografias íngremes: Andes, etc.</a:t>
            </a:r>
          </a:p>
        </p:txBody>
      </p:sp>
      <p:graphicFrame>
        <p:nvGraphicFramePr>
          <p:cNvPr id="25602" name="Object 2">
            <a:extLst>
              <a:ext uri="{FF2B5EF4-FFF2-40B4-BE49-F238E27FC236}">
                <a16:creationId xmlns:a16="http://schemas.microsoft.com/office/drawing/2014/main" id="{2F5F7FE0-CEF9-CC2B-119B-CB8386C3BD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92538" y="2205038"/>
          <a:ext cx="1219200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9800" imgH="361440" progId="">
                  <p:embed/>
                </p:oleObj>
              </mc:Choice>
              <mc:Fallback>
                <p:oleObj r:id="rId3" imgW="469800" imgH="361440" progId="">
                  <p:embed/>
                  <p:pic>
                    <p:nvPicPr>
                      <p:cNvPr id="25602" name="Object 2">
                        <a:extLst>
                          <a:ext uri="{FF2B5EF4-FFF2-40B4-BE49-F238E27FC236}">
                            <a16:creationId xmlns:a16="http://schemas.microsoft.com/office/drawing/2014/main" id="{2F5F7FE0-CEF9-CC2B-119B-CB8386C3BD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538" y="2205038"/>
                        <a:ext cx="1219200" cy="8366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3" name="Text Box 3">
            <a:extLst>
              <a:ext uri="{FF2B5EF4-FFF2-40B4-BE49-F238E27FC236}">
                <a16:creationId xmlns:a16="http://schemas.microsoft.com/office/drawing/2014/main" id="{44D9D426-F8B8-324E-BCF0-3E46AFC7C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061988"/>
            <a:ext cx="8229600" cy="78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pt-BR" altLang="pt-BR" sz="4400" dirty="0">
                <a:latin typeface="Times New Roman" panose="02020603050405020304" pitchFamily="18" charset="0"/>
              </a:rPr>
              <a:t>Sigma</a:t>
            </a: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83CAD1F3-A909-767A-0557-83EFFB448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</p:spTree>
    <p:extLst>
      <p:ext uri="{BB962C8B-B14F-4D97-AF65-F5344CB8AC3E}">
        <p14:creationId xmlns:p14="http://schemas.microsoft.com/office/powerpoint/2010/main" val="3102499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74D84E35-BB68-DDF5-6D39-E9C821200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77A3836D-6F11-0D97-DE12-7E6C947A0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942534"/>
            <a:ext cx="8229600" cy="6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pt-BR" altLang="pt-BR" sz="4400" dirty="0">
                <a:latin typeface="Times New Roman" panose="02020603050405020304" pitchFamily="18" charset="0"/>
              </a:rPr>
              <a:t>Isentrópicas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B5837AE-67EC-4317-7F66-F0AA2C8E3A8E}"/>
                  </a:ext>
                </a:extLst>
              </p:cNvPr>
              <p:cNvSpPr txBox="1"/>
              <p:nvPr/>
            </p:nvSpPr>
            <p:spPr>
              <a:xfrm>
                <a:off x="573834" y="1557337"/>
                <a:ext cx="1123872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O mesmo conceito também pode ser aplicado à coordenada isentrópica, na qual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pode ser definido como</a:t>
                </a:r>
                <a:endParaRPr lang="pt-BR" sz="2400" dirty="0"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B5837AE-67EC-4317-7F66-F0AA2C8E3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34" y="1557337"/>
                <a:ext cx="11238720" cy="830997"/>
              </a:xfrm>
              <a:prstGeom prst="rect">
                <a:avLst/>
              </a:prstGeom>
              <a:blipFill>
                <a:blip r:embed="rId3"/>
                <a:stretch>
                  <a:fillRect l="-813" t="-5839" r="-868" b="-1532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B5D2062-C2C5-01AD-9B08-B37AE6364B14}"/>
                  </a:ext>
                </a:extLst>
              </p:cNvPr>
              <p:cNvSpPr txBox="1"/>
              <p:nvPr/>
            </p:nvSpPr>
            <p:spPr>
              <a:xfrm>
                <a:off x="2813180" y="2957369"/>
                <a:ext cx="6111550" cy="661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B5D2062-C2C5-01AD-9B08-B37AE6364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180" y="2957369"/>
                <a:ext cx="6111550" cy="6618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E568DE1-E293-FD53-D0A0-7FC8BC956C2D}"/>
                  </a:ext>
                </a:extLst>
              </p:cNvPr>
              <p:cNvSpPr txBox="1"/>
              <p:nvPr/>
            </p:nvSpPr>
            <p:spPr>
              <a:xfrm>
                <a:off x="508518" y="4024014"/>
                <a:ext cx="1130403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Este tipo de coordenadas é chamado de coordenadas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.</a:t>
                </a:r>
                <a:endParaRPr lang="pt-BR" sz="2400" dirty="0"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E568DE1-E293-FD53-D0A0-7FC8BC956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18" y="4024014"/>
                <a:ext cx="11304035" cy="461665"/>
              </a:xfrm>
              <a:prstGeom prst="rect">
                <a:avLst/>
              </a:prstGeom>
              <a:blipFill>
                <a:blip r:embed="rId5"/>
                <a:stretch>
                  <a:fillRect l="-809" t="-10526" b="-289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>
            <a:extLst>
              <a:ext uri="{FF2B5EF4-FFF2-40B4-BE49-F238E27FC236}">
                <a16:creationId xmlns:a16="http://schemas.microsoft.com/office/drawing/2014/main" id="{6DE5A5D6-8A5C-CCE6-9F1A-B19FE8C21CA4}"/>
              </a:ext>
            </a:extLst>
          </p:cNvPr>
          <p:cNvSpPr txBox="1"/>
          <p:nvPr/>
        </p:nvSpPr>
        <p:spPr>
          <a:xfrm>
            <a:off x="290803" y="5385638"/>
            <a:ext cx="118047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Uma das vantagens da coordenada isentrópica vertical é que ela pode resolver a estrutura vertical dos sistemas climáticos, como o dobramento da tropopausa e a </a:t>
            </a:r>
            <a:r>
              <a:rPr lang="pt-BR" sz="2400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frontogênese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de nível superior.</a:t>
            </a:r>
            <a:endParaRPr lang="pt-BR" sz="24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>
            <a:extLst>
              <a:ext uri="{FF2B5EF4-FFF2-40B4-BE49-F238E27FC236}">
                <a16:creationId xmlns:a16="http://schemas.microsoft.com/office/drawing/2014/main" id="{9ACC6299-0298-806B-43A7-B159CFA5B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141116"/>
            <a:ext cx="8255000" cy="427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 Box 4">
            <a:extLst>
              <a:ext uri="{FF2B5EF4-FFF2-40B4-BE49-F238E27FC236}">
                <a16:creationId xmlns:a16="http://schemas.microsoft.com/office/drawing/2014/main" id="{74D84E35-BB68-DDF5-6D39-E9C821200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77A3836D-6F11-0D97-DE12-7E6C947A0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942534"/>
            <a:ext cx="8229600" cy="6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pt-BR" altLang="pt-BR" sz="4400" dirty="0">
                <a:latin typeface="Times New Roman" panose="02020603050405020304" pitchFamily="18" charset="0"/>
              </a:rPr>
              <a:t>Isentrópicas</a:t>
            </a:r>
          </a:p>
        </p:txBody>
      </p:sp>
    </p:spTree>
    <p:extLst>
      <p:ext uri="{BB962C8B-B14F-4D97-AF65-F5344CB8AC3E}">
        <p14:creationId xmlns:p14="http://schemas.microsoft.com/office/powerpoint/2010/main" val="14948453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>
            <a:extLst>
              <a:ext uri="{FF2B5EF4-FFF2-40B4-BE49-F238E27FC236}">
                <a16:creationId xmlns:a16="http://schemas.microsoft.com/office/drawing/2014/main" id="{51B3FE6C-0BC8-E7F2-DF48-11629F1B7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942534"/>
            <a:ext cx="8229600" cy="61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pt-BR" altLang="pt-BR" sz="4400" dirty="0">
                <a:latin typeface="Times New Roman" panose="02020603050405020304" pitchFamily="18" charset="0"/>
              </a:rPr>
              <a:t>Isentrópicas</a:t>
            </a:r>
          </a:p>
        </p:txBody>
      </p:sp>
      <p:sp>
        <p:nvSpPr>
          <p:cNvPr id="29698" name="Text Box 2">
            <a:extLst>
              <a:ext uri="{FF2B5EF4-FFF2-40B4-BE49-F238E27FC236}">
                <a16:creationId xmlns:a16="http://schemas.microsoft.com/office/drawing/2014/main" id="{ADCE12BE-250A-F500-BA6A-67B6938F2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1700213"/>
            <a:ext cx="11900647" cy="519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39775" indent="-28257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Times New Roman" panose="02020603050405020304" pitchFamily="18" charset="0"/>
              </a:rPr>
              <a:t>Vantagens: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latin typeface="Times New Roman" panose="02020603050405020304" pitchFamily="18" charset="0"/>
              </a:rPr>
              <a:t>Superfícies são aproximadamente horizontais na media e alta atmosfera e </a:t>
            </a:r>
            <a:r>
              <a:rPr lang="pt-BR" altLang="pt-BR" sz="2800" dirty="0" err="1">
                <a:latin typeface="Times New Roman" panose="02020603050405020304" pitchFamily="18" charset="0"/>
              </a:rPr>
              <a:t>theta</a:t>
            </a:r>
            <a:r>
              <a:rPr lang="pt-BR" altLang="pt-BR" sz="2800" dirty="0">
                <a:latin typeface="Times New Roman" panose="02020603050405020304" pitchFamily="18" charset="0"/>
              </a:rPr>
              <a:t> é constante em processos adiabáticos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latin typeface="Calibri" panose="020F0502020204030204" pitchFamily="34" charset="0"/>
              </a:rPr>
              <a:t>Regiões frontais são melhor definidas 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latin typeface="Calibri" panose="020F0502020204030204" pitchFamily="34" charset="0"/>
              </a:rPr>
              <a:t>Porém, resolução vertical   pobre na troposfera superior dos trópicos e na fronteira inferior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–"/>
            </a:pPr>
            <a:endParaRPr lang="pt-BR" altLang="pt-BR" sz="2800" dirty="0">
              <a:latin typeface="Calibri" panose="020F0502020204030204" pitchFamily="34" charset="0"/>
            </a:endParaRP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Times New Roman" panose="02020603050405020304" pitchFamily="18" charset="0"/>
              </a:rPr>
              <a:t>Problemas: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latin typeface="Times New Roman" panose="02020603050405020304" pitchFamily="18" charset="0"/>
              </a:rPr>
              <a:t>Processos </a:t>
            </a:r>
            <a:r>
              <a:rPr lang="pt-BR" altLang="pt-BR" sz="2800" dirty="0" err="1">
                <a:latin typeface="Times New Roman" panose="02020603050405020304" pitchFamily="18" charset="0"/>
              </a:rPr>
              <a:t>diabáticos</a:t>
            </a:r>
            <a:r>
              <a:rPr lang="pt-BR" altLang="pt-BR" sz="2800" dirty="0">
                <a:latin typeface="Times New Roman" panose="02020603050405020304" pitchFamily="18" charset="0"/>
              </a:rPr>
              <a:t> não são isentrópicos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latin typeface="Times New Roman" panose="02020603050405020304" pitchFamily="18" charset="0"/>
              </a:rPr>
              <a:t>Intercepta a superfície em grandes ângulos</a:t>
            </a:r>
          </a:p>
          <a:p>
            <a:pPr marL="341313">
              <a:spcBef>
                <a:spcPts val="800"/>
              </a:spcBef>
            </a:pPr>
            <a:endParaRPr lang="pt-BR" altLang="pt-BR" sz="2800" dirty="0">
              <a:latin typeface="Times New Roman" panose="02020603050405020304" pitchFamily="18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59064371-0BD7-B9F3-1EBD-C061C72C2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>
            <a:extLst>
              <a:ext uri="{FF2B5EF4-FFF2-40B4-BE49-F238E27FC236}">
                <a16:creationId xmlns:a16="http://schemas.microsoft.com/office/drawing/2014/main" id="{BE587CB1-B038-A86B-6FDF-051BB7ABA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8" y="2060575"/>
            <a:ext cx="4660900" cy="40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 Box 4">
            <a:extLst>
              <a:ext uri="{FF2B5EF4-FFF2-40B4-BE49-F238E27FC236}">
                <a16:creationId xmlns:a16="http://schemas.microsoft.com/office/drawing/2014/main" id="{81A6A46B-3F6A-4BDD-1578-9068FA198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E60C44B8-5FB9-D9E9-13F8-5E4784170821}"/>
              </a:ext>
            </a:extLst>
          </p:cNvPr>
          <p:cNvSpPr/>
          <p:nvPr/>
        </p:nvSpPr>
        <p:spPr>
          <a:xfrm>
            <a:off x="0" y="872197"/>
            <a:ext cx="12192000" cy="70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649" name="Text Box 1">
                <a:extLst>
                  <a:ext uri="{FF2B5EF4-FFF2-40B4-BE49-F238E27FC236}">
                    <a16:creationId xmlns:a16="http://schemas.microsoft.com/office/drawing/2014/main" id="{2A5ECE4B-D7B3-823A-5C5F-A37448ED73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1200" y="928688"/>
                <a:ext cx="8229600" cy="1143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4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pt-BR" altLang="pt-BR" sz="4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altLang="pt-BR" sz="4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pt-BR" altLang="pt-BR" sz="4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7649" name="Text Box 1">
                <a:extLst>
                  <a:ext uri="{FF2B5EF4-FFF2-40B4-BE49-F238E27FC236}">
                    <a16:creationId xmlns:a16="http://schemas.microsoft.com/office/drawing/2014/main" id="{2A5ECE4B-D7B3-823A-5C5F-A37448ED7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1200" y="928688"/>
                <a:ext cx="8229600" cy="1143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50" name="Text Box 2">
                <a:extLst>
                  <a:ext uri="{FF2B5EF4-FFF2-40B4-BE49-F238E27FC236}">
                    <a16:creationId xmlns:a16="http://schemas.microsoft.com/office/drawing/2014/main" id="{BCEECC12-E934-F10C-B7A7-98CB088165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350" y="2071688"/>
                <a:ext cx="11286931" cy="18313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39725" indent="-339725">
                  <a:tabLst>
                    <a:tab pos="339725" algn="l"/>
                    <a:tab pos="787400" algn="l"/>
                    <a:tab pos="1236663" algn="l"/>
                    <a:tab pos="1685925" algn="l"/>
                    <a:tab pos="2135188" algn="l"/>
                    <a:tab pos="2584450" algn="l"/>
                    <a:tab pos="3033713" algn="l"/>
                    <a:tab pos="3482975" algn="l"/>
                    <a:tab pos="3932238" algn="l"/>
                    <a:tab pos="4381500" algn="l"/>
                    <a:tab pos="4830763" algn="l"/>
                    <a:tab pos="5280025" algn="l"/>
                    <a:tab pos="5729288" algn="l"/>
                    <a:tab pos="6178550" algn="l"/>
                    <a:tab pos="6627813" algn="l"/>
                    <a:tab pos="7077075" algn="l"/>
                    <a:tab pos="7526338" algn="l"/>
                    <a:tab pos="7975600" algn="l"/>
                    <a:tab pos="8424863" algn="l"/>
                    <a:tab pos="8874125" algn="l"/>
                    <a:tab pos="9323388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39775" indent="-282575">
                  <a:tabLst>
                    <a:tab pos="339725" algn="l"/>
                    <a:tab pos="787400" algn="l"/>
                    <a:tab pos="1236663" algn="l"/>
                    <a:tab pos="1685925" algn="l"/>
                    <a:tab pos="2135188" algn="l"/>
                    <a:tab pos="2584450" algn="l"/>
                    <a:tab pos="3033713" algn="l"/>
                    <a:tab pos="3482975" algn="l"/>
                    <a:tab pos="3932238" algn="l"/>
                    <a:tab pos="4381500" algn="l"/>
                    <a:tab pos="4830763" algn="l"/>
                    <a:tab pos="5280025" algn="l"/>
                    <a:tab pos="5729288" algn="l"/>
                    <a:tab pos="6178550" algn="l"/>
                    <a:tab pos="6627813" algn="l"/>
                    <a:tab pos="7077075" algn="l"/>
                    <a:tab pos="7526338" algn="l"/>
                    <a:tab pos="7975600" algn="l"/>
                    <a:tab pos="8424863" algn="l"/>
                    <a:tab pos="8874125" algn="l"/>
                    <a:tab pos="9323388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>
                  <a:tabLst>
                    <a:tab pos="339725" algn="l"/>
                    <a:tab pos="787400" algn="l"/>
                    <a:tab pos="1236663" algn="l"/>
                    <a:tab pos="1685925" algn="l"/>
                    <a:tab pos="2135188" algn="l"/>
                    <a:tab pos="2584450" algn="l"/>
                    <a:tab pos="3033713" algn="l"/>
                    <a:tab pos="3482975" algn="l"/>
                    <a:tab pos="3932238" algn="l"/>
                    <a:tab pos="4381500" algn="l"/>
                    <a:tab pos="4830763" algn="l"/>
                    <a:tab pos="5280025" algn="l"/>
                    <a:tab pos="5729288" algn="l"/>
                    <a:tab pos="6178550" algn="l"/>
                    <a:tab pos="6627813" algn="l"/>
                    <a:tab pos="7077075" algn="l"/>
                    <a:tab pos="7526338" algn="l"/>
                    <a:tab pos="7975600" algn="l"/>
                    <a:tab pos="8424863" algn="l"/>
                    <a:tab pos="8874125" algn="l"/>
                    <a:tab pos="9323388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>
                  <a:tabLst>
                    <a:tab pos="339725" algn="l"/>
                    <a:tab pos="787400" algn="l"/>
                    <a:tab pos="1236663" algn="l"/>
                    <a:tab pos="1685925" algn="l"/>
                    <a:tab pos="2135188" algn="l"/>
                    <a:tab pos="2584450" algn="l"/>
                    <a:tab pos="3033713" algn="l"/>
                    <a:tab pos="3482975" algn="l"/>
                    <a:tab pos="3932238" algn="l"/>
                    <a:tab pos="4381500" algn="l"/>
                    <a:tab pos="4830763" algn="l"/>
                    <a:tab pos="5280025" algn="l"/>
                    <a:tab pos="5729288" algn="l"/>
                    <a:tab pos="6178550" algn="l"/>
                    <a:tab pos="6627813" algn="l"/>
                    <a:tab pos="7077075" algn="l"/>
                    <a:tab pos="7526338" algn="l"/>
                    <a:tab pos="7975600" algn="l"/>
                    <a:tab pos="8424863" algn="l"/>
                    <a:tab pos="8874125" algn="l"/>
                    <a:tab pos="9323388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>
                  <a:tabLst>
                    <a:tab pos="339725" algn="l"/>
                    <a:tab pos="787400" algn="l"/>
                    <a:tab pos="1236663" algn="l"/>
                    <a:tab pos="1685925" algn="l"/>
                    <a:tab pos="2135188" algn="l"/>
                    <a:tab pos="2584450" algn="l"/>
                    <a:tab pos="3033713" algn="l"/>
                    <a:tab pos="3482975" algn="l"/>
                    <a:tab pos="3932238" algn="l"/>
                    <a:tab pos="4381500" algn="l"/>
                    <a:tab pos="4830763" algn="l"/>
                    <a:tab pos="5280025" algn="l"/>
                    <a:tab pos="5729288" algn="l"/>
                    <a:tab pos="6178550" algn="l"/>
                    <a:tab pos="6627813" algn="l"/>
                    <a:tab pos="7077075" algn="l"/>
                    <a:tab pos="7526338" algn="l"/>
                    <a:tab pos="7975600" algn="l"/>
                    <a:tab pos="8424863" algn="l"/>
                    <a:tab pos="8874125" algn="l"/>
                    <a:tab pos="9323388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339725" algn="l"/>
                    <a:tab pos="787400" algn="l"/>
                    <a:tab pos="1236663" algn="l"/>
                    <a:tab pos="1685925" algn="l"/>
                    <a:tab pos="2135188" algn="l"/>
                    <a:tab pos="2584450" algn="l"/>
                    <a:tab pos="3033713" algn="l"/>
                    <a:tab pos="3482975" algn="l"/>
                    <a:tab pos="3932238" algn="l"/>
                    <a:tab pos="4381500" algn="l"/>
                    <a:tab pos="4830763" algn="l"/>
                    <a:tab pos="5280025" algn="l"/>
                    <a:tab pos="5729288" algn="l"/>
                    <a:tab pos="6178550" algn="l"/>
                    <a:tab pos="6627813" algn="l"/>
                    <a:tab pos="7077075" algn="l"/>
                    <a:tab pos="7526338" algn="l"/>
                    <a:tab pos="7975600" algn="l"/>
                    <a:tab pos="8424863" algn="l"/>
                    <a:tab pos="8874125" algn="l"/>
                    <a:tab pos="9323388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339725" algn="l"/>
                    <a:tab pos="787400" algn="l"/>
                    <a:tab pos="1236663" algn="l"/>
                    <a:tab pos="1685925" algn="l"/>
                    <a:tab pos="2135188" algn="l"/>
                    <a:tab pos="2584450" algn="l"/>
                    <a:tab pos="3033713" algn="l"/>
                    <a:tab pos="3482975" algn="l"/>
                    <a:tab pos="3932238" algn="l"/>
                    <a:tab pos="4381500" algn="l"/>
                    <a:tab pos="4830763" algn="l"/>
                    <a:tab pos="5280025" algn="l"/>
                    <a:tab pos="5729288" algn="l"/>
                    <a:tab pos="6178550" algn="l"/>
                    <a:tab pos="6627813" algn="l"/>
                    <a:tab pos="7077075" algn="l"/>
                    <a:tab pos="7526338" algn="l"/>
                    <a:tab pos="7975600" algn="l"/>
                    <a:tab pos="8424863" algn="l"/>
                    <a:tab pos="8874125" algn="l"/>
                    <a:tab pos="9323388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339725" algn="l"/>
                    <a:tab pos="787400" algn="l"/>
                    <a:tab pos="1236663" algn="l"/>
                    <a:tab pos="1685925" algn="l"/>
                    <a:tab pos="2135188" algn="l"/>
                    <a:tab pos="2584450" algn="l"/>
                    <a:tab pos="3033713" algn="l"/>
                    <a:tab pos="3482975" algn="l"/>
                    <a:tab pos="3932238" algn="l"/>
                    <a:tab pos="4381500" algn="l"/>
                    <a:tab pos="4830763" algn="l"/>
                    <a:tab pos="5280025" algn="l"/>
                    <a:tab pos="5729288" algn="l"/>
                    <a:tab pos="6178550" algn="l"/>
                    <a:tab pos="6627813" algn="l"/>
                    <a:tab pos="7077075" algn="l"/>
                    <a:tab pos="7526338" algn="l"/>
                    <a:tab pos="7975600" algn="l"/>
                    <a:tab pos="8424863" algn="l"/>
                    <a:tab pos="8874125" algn="l"/>
                    <a:tab pos="9323388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339725" algn="l"/>
                    <a:tab pos="787400" algn="l"/>
                    <a:tab pos="1236663" algn="l"/>
                    <a:tab pos="1685925" algn="l"/>
                    <a:tab pos="2135188" algn="l"/>
                    <a:tab pos="2584450" algn="l"/>
                    <a:tab pos="3033713" algn="l"/>
                    <a:tab pos="3482975" algn="l"/>
                    <a:tab pos="3932238" algn="l"/>
                    <a:tab pos="4381500" algn="l"/>
                    <a:tab pos="4830763" algn="l"/>
                    <a:tab pos="5280025" algn="l"/>
                    <a:tab pos="5729288" algn="l"/>
                    <a:tab pos="6178550" algn="l"/>
                    <a:tab pos="6627813" algn="l"/>
                    <a:tab pos="7077075" algn="l"/>
                    <a:tab pos="7526338" algn="l"/>
                    <a:tab pos="7975600" algn="l"/>
                    <a:tab pos="8424863" algn="l"/>
                    <a:tab pos="8874125" algn="l"/>
                    <a:tab pos="9323388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just">
                  <a:spcBef>
                    <a:spcPts val="800"/>
                  </a:spcBef>
                  <a:buFont typeface="Arial" panose="020B0604020202020204" pitchFamily="34" charset="0"/>
                  <a:buChar char="•"/>
                </a:pPr>
                <a:r>
                  <a:rPr lang="pt-BR" sz="3200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Quando a coordenada sigma é aplicada às coordenadas de altura, ela é chamada de </a:t>
                </a:r>
                <a14:m>
                  <m:oMath xmlns:m="http://schemas.openxmlformats.org/officeDocument/2006/math">
                    <m:r>
                      <a:rPr lang="pt-BR" altLang="pt-BR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pt-BR" altLang="pt-BR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pt-BR" altLang="pt-BR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pt-BR" altLang="pt-BR" sz="3200" dirty="0">
                    <a:latin typeface="Calibri" panose="020F0502020204030204" pitchFamily="34" charset="0"/>
                  </a:rPr>
                  <a:t> </a:t>
                </a:r>
                <a:r>
                  <a:rPr lang="pt-BR" sz="3200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ou as coordenadas que segue do terreno em que </a:t>
                </a:r>
                <a14:m>
                  <m:oMath xmlns:m="http://schemas.openxmlformats.org/officeDocument/2006/math">
                    <m:r>
                      <a:rPr lang="pt-BR" altLang="pt-BR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sz="3200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pode ser definido como</a:t>
                </a:r>
                <a:endParaRPr lang="pt-BR" altLang="pt-BR" sz="2800" dirty="0">
                  <a:latin typeface="Times New Roman" panose="02020603050405020304" pitchFamily="18" charset="0"/>
                </a:endParaRPr>
              </a:p>
              <a:p>
                <a:pPr marL="341313" algn="just">
                  <a:spcBef>
                    <a:spcPts val="800"/>
                  </a:spcBef>
                </a:pPr>
                <a:endParaRPr lang="pt-BR" altLang="pt-BR" sz="28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650" name="Text Box 2">
                <a:extLst>
                  <a:ext uri="{FF2B5EF4-FFF2-40B4-BE49-F238E27FC236}">
                    <a16:creationId xmlns:a16="http://schemas.microsoft.com/office/drawing/2014/main" id="{BCEECC12-E934-F10C-B7A7-98CB08816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350" y="2071688"/>
                <a:ext cx="11286931" cy="1831381"/>
              </a:xfrm>
              <a:prstGeom prst="rect">
                <a:avLst/>
              </a:prstGeom>
              <a:blipFill>
                <a:blip r:embed="rId4"/>
                <a:stretch>
                  <a:fillRect l="-1243" t="-4333" r="-135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4">
            <a:extLst>
              <a:ext uri="{FF2B5EF4-FFF2-40B4-BE49-F238E27FC236}">
                <a16:creationId xmlns:a16="http://schemas.microsoft.com/office/drawing/2014/main" id="{7F288FA9-631D-AD64-EF88-555C595C4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8D7B720-42F1-C9AC-6169-AD170130DEB6}"/>
                  </a:ext>
                </a:extLst>
              </p:cNvPr>
              <p:cNvSpPr txBox="1"/>
              <p:nvPr/>
            </p:nvSpPr>
            <p:spPr>
              <a:xfrm>
                <a:off x="2908040" y="4163399"/>
                <a:ext cx="6111550" cy="675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pt-BR" altLang="pt-B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pt-BR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altLang="pt-BR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pt-BR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pt-BR" altLang="pt-BR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pt-BR" altLang="pt-BR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altLang="pt-BR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pt-BR" altLang="pt-BR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altLang="pt-BR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altLang="pt-BR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altLang="pt-BR" sz="18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pt-BR" altLang="pt-BR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pt-BR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pt-BR" altLang="pt-BR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pt-BR" altLang="pt-BR" sz="1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altLang="pt-BR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pt-BR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pt-BR" altLang="pt-BR" sz="1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8D7B720-42F1-C9AC-6169-AD170130D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40" y="4163399"/>
                <a:ext cx="6111550" cy="675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1DCBA02B-C777-2536-2ABB-F31D1743137F}"/>
                  </a:ext>
                </a:extLst>
              </p:cNvPr>
              <p:cNvSpPr txBox="1"/>
              <p:nvPr/>
            </p:nvSpPr>
            <p:spPr>
              <a:xfrm>
                <a:off x="499188" y="5467832"/>
                <a:ext cx="1128693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pt-BR" alt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é a altura da superfície inferior na coordenada </a:t>
                </a:r>
                <a14:m>
                  <m:oMath xmlns:m="http://schemas.openxmlformats.org/officeDocument/2006/math">
                    <m:r>
                      <a:rPr lang="pt-BR" altLang="pt-B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pt-BR" altLang="pt-B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pt-BR" altLang="pt-BR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pt-BR" altLang="pt-BR" sz="2400" dirty="0">
                    <a:latin typeface="Calibri" panose="020F0502020204030204" pitchFamily="34" charset="0"/>
                  </a:rPr>
                  <a:t> </a:t>
                </a:r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 que é independente do tempo,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pt-BR" altLang="pt-BR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é uma altura de domínio constante.</a:t>
                </a:r>
                <a:endParaRPr lang="pt-BR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1DCBA02B-C777-2536-2ABB-F31D17431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8" y="5467832"/>
                <a:ext cx="11286930" cy="830997"/>
              </a:xfrm>
              <a:prstGeom prst="rect">
                <a:avLst/>
              </a:prstGeom>
              <a:blipFill>
                <a:blip r:embed="rId6"/>
                <a:stretch>
                  <a:fillRect l="-864" t="-6618" r="-810" b="-169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5D3928F2-19D1-5E16-2040-335D38025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0176" y="1068014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Sigma-P</a:t>
            </a:r>
            <a:br>
              <a:rPr lang="pt-BR" altLang="pt-BR" sz="4400" dirty="0">
                <a:latin typeface="Calibri" panose="020F0502020204030204" pitchFamily="34" charset="0"/>
              </a:rPr>
            </a:b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01D3F6D3-8073-7BEB-00DA-56EE35FBF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194232B7-0EF2-4590-7700-4FDBA4FCA695}"/>
                  </a:ext>
                </a:extLst>
              </p:cNvPr>
              <p:cNvSpPr txBox="1"/>
              <p:nvPr/>
            </p:nvSpPr>
            <p:spPr>
              <a:xfrm>
                <a:off x="443203" y="1887848"/>
                <a:ext cx="11748797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28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Em uma coordenada </a:t>
                </a:r>
                <a14:m>
                  <m:oMath xmlns:m="http://schemas.openxmlformats.org/officeDocument/2006/math">
                    <m:r>
                      <a:rPr lang="pt-BR" altLang="pt-B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sz="28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geral, a pressão,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pt-BR" sz="28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, pode ser escrita como</a:t>
                </a:r>
                <a:endParaRPr lang="pt-BR" sz="2800" dirty="0"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194232B7-0EF2-4590-7700-4FDBA4FCA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03" y="1887848"/>
                <a:ext cx="11748797" cy="954107"/>
              </a:xfrm>
              <a:prstGeom prst="rect">
                <a:avLst/>
              </a:prstGeom>
              <a:blipFill>
                <a:blip r:embed="rId3"/>
                <a:stretch>
                  <a:fillRect l="-1090" t="-7051" r="-830" b="-173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9A4CFA6-6624-AB7F-7485-5F1C203A6836}"/>
                  </a:ext>
                </a:extLst>
              </p:cNvPr>
              <p:cNvSpPr txBox="1"/>
              <p:nvPr/>
            </p:nvSpPr>
            <p:spPr>
              <a:xfrm>
                <a:off x="1860176" y="3084807"/>
                <a:ext cx="34311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9A4CFA6-6624-AB7F-7485-5F1C203A6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176" y="3084807"/>
                <a:ext cx="3431132" cy="276999"/>
              </a:xfrm>
              <a:prstGeom prst="rect">
                <a:avLst/>
              </a:prstGeom>
              <a:blipFill>
                <a:blip r:embed="rId4"/>
                <a:stretch>
                  <a:fillRect l="-1066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CF749C4-0FD7-BC99-7AB5-7050BB56C8A3}"/>
                  </a:ext>
                </a:extLst>
              </p:cNvPr>
              <p:cNvSpPr txBox="1"/>
              <p:nvPr/>
            </p:nvSpPr>
            <p:spPr>
              <a:xfrm>
                <a:off x="443202" y="3902878"/>
                <a:ext cx="1138801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O gradiente de pressão na direção </a:t>
                </a:r>
                <a14:m>
                  <m:oMath xmlns:m="http://schemas.openxmlformats.org/officeDocument/2006/math">
                    <m:r>
                      <a:rPr lang="pt-BR" sz="2400" b="0" i="1" dirty="0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nas coordenadas </a:t>
                </a:r>
                <a14:m>
                  <m:oMath xmlns:m="http://schemas.openxmlformats.org/officeDocument/2006/math">
                    <m:r>
                      <a:rPr lang="pt-BR" sz="2400" b="0" i="1" dirty="0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pode ser obtido executando a regra da cadeia,</a:t>
                </a:r>
                <a:endParaRPr lang="pt-BR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CF749C4-0FD7-BC99-7AB5-7050BB56C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02" y="3902878"/>
                <a:ext cx="11388013" cy="830997"/>
              </a:xfrm>
              <a:prstGeom prst="rect">
                <a:avLst/>
              </a:prstGeom>
              <a:blipFill>
                <a:blip r:embed="rId5"/>
                <a:stretch>
                  <a:fillRect l="-857" t="-5109" r="-803" b="-160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3E9C187-3D70-6212-9FCB-D0EE0DF25460}"/>
                  </a:ext>
                </a:extLst>
              </p:cNvPr>
              <p:cNvSpPr txBox="1"/>
              <p:nvPr/>
            </p:nvSpPr>
            <p:spPr>
              <a:xfrm>
                <a:off x="4105468" y="5204535"/>
                <a:ext cx="2961067" cy="6599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𝜕𝜎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3E9C187-3D70-6212-9FCB-D0EE0DF25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468" y="5204535"/>
                <a:ext cx="2961067" cy="659924"/>
              </a:xfrm>
              <a:prstGeom prst="rect">
                <a:avLst/>
              </a:prstGeom>
              <a:blipFill>
                <a:blip r:embed="rId6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1387706C-6882-2861-2A4C-75984C9C128B}"/>
                  </a:ext>
                </a:extLst>
              </p:cNvPr>
              <p:cNvSpPr txBox="1"/>
              <p:nvPr/>
            </p:nvSpPr>
            <p:spPr>
              <a:xfrm>
                <a:off x="6165689" y="2846358"/>
                <a:ext cx="5665526" cy="78598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𝑝𝑎𝑟𝑎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d>
                            <m:dPr>
                              <m:ctrlPr>
                                <a:rPr lang="pt-BR" sz="1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sz="180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∅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1387706C-6882-2861-2A4C-75984C9C1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689" y="2846358"/>
                <a:ext cx="5665526" cy="7859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3168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5D3928F2-19D1-5E16-2040-335D38025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0176" y="1068014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Sigma-P</a:t>
            </a:r>
            <a:br>
              <a:rPr lang="pt-BR" altLang="pt-BR" sz="4400" dirty="0">
                <a:latin typeface="Calibri" panose="020F0502020204030204" pitchFamily="34" charset="0"/>
              </a:rPr>
            </a:b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01D3F6D3-8073-7BEB-00DA-56EE35FBF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3E9C187-3D70-6212-9FCB-D0EE0DF25460}"/>
                  </a:ext>
                </a:extLst>
              </p:cNvPr>
              <p:cNvSpPr txBox="1"/>
              <p:nvPr/>
            </p:nvSpPr>
            <p:spPr>
              <a:xfrm>
                <a:off x="4068146" y="2916147"/>
                <a:ext cx="2961067" cy="6599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𝜕𝜎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3E9C187-3D70-6212-9FCB-D0EE0DF25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46" y="2916147"/>
                <a:ext cx="2961067" cy="6599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3AC982B0-BD38-543E-8C57-882C8EBF8040}"/>
                  </a:ext>
                </a:extLst>
              </p:cNvPr>
              <p:cNvSpPr txBox="1"/>
              <p:nvPr/>
            </p:nvSpPr>
            <p:spPr>
              <a:xfrm>
                <a:off x="499188" y="1977630"/>
                <a:ext cx="1144399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Se alguém substituir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por uma variável geral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, então a transformação acima pode ser usada para derivar o gradiente de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na direção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3AC982B0-BD38-543E-8C57-882C8EBF8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88" y="1977630"/>
                <a:ext cx="11443995" cy="646331"/>
              </a:xfrm>
              <a:prstGeom prst="rect">
                <a:avLst/>
              </a:prstGeom>
              <a:blipFill>
                <a:blip r:embed="rId4"/>
                <a:stretch>
                  <a:fillRect l="-479" t="-3774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FEB0D6B7-6880-000E-55DB-A1F910B1B697}"/>
                  </a:ext>
                </a:extLst>
              </p:cNvPr>
              <p:cNvSpPr txBox="1"/>
              <p:nvPr/>
            </p:nvSpPr>
            <p:spPr>
              <a:xfrm>
                <a:off x="293915" y="3868257"/>
                <a:ext cx="4502020" cy="1504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O gradiente de pressão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) na coordenada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pode ser obtido derivando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𝜕𝜎</m:t>
                                </m:r>
                              </m:num>
                              <m:den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de (</a:t>
                </a:r>
                <a14:m>
                  <m:oMath xmlns:m="http://schemas.openxmlformats.org/officeDocument/2006/math">
                    <m:r>
                      <a:rPr lang="pt-BR" altLang="pt-B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pt-BR" altLang="pt-B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altLang="pt-B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altLang="pt-B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pt-BR" altLang="pt-B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pt-BR" altLang="pt-B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altLang="pt-B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pt-BR" altLang="pt-B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altLang="pt-B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altLang="pt-B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pt-BR" altLang="pt-B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pt-BR" altLang="pt-B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pt-BR" altLang="pt-B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pt-BR" altLang="pt-B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altLang="pt-B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pt-BR" altLang="pt-BR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) e substituindo em (13.1.12),</a:t>
                </a:r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FEB0D6B7-6880-000E-55DB-A1F910B1B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15" y="3868257"/>
                <a:ext cx="4502020" cy="1504194"/>
              </a:xfrm>
              <a:prstGeom prst="rect">
                <a:avLst/>
              </a:prstGeom>
              <a:blipFill>
                <a:blip r:embed="rId5"/>
                <a:stretch>
                  <a:fillRect l="-1083" r="-1083" b="-609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m 16">
            <a:extLst>
              <a:ext uri="{FF2B5EF4-FFF2-40B4-BE49-F238E27FC236}">
                <a16:creationId xmlns:a16="http://schemas.microsoft.com/office/drawing/2014/main" id="{AE4C0A07-5D00-725A-EC17-B553DEFDE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3337" y="2594349"/>
            <a:ext cx="3419475" cy="4105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FA0FB344-944A-AD1A-3DDC-C40EF756F059}"/>
                  </a:ext>
                </a:extLst>
              </p:cNvPr>
              <p:cNvSpPr txBox="1"/>
              <p:nvPr/>
            </p:nvSpPr>
            <p:spPr>
              <a:xfrm>
                <a:off x="1981200" y="5789986"/>
                <a:ext cx="3585277" cy="6599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FA0FB344-944A-AD1A-3DDC-C40EF756F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789986"/>
                <a:ext cx="3585277" cy="659924"/>
              </a:xfrm>
              <a:prstGeom prst="rect">
                <a:avLst/>
              </a:prstGeom>
              <a:blipFill>
                <a:blip r:embed="rId7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234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5D3928F2-19D1-5E16-2040-335D38025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836137"/>
            <a:ext cx="8229600" cy="83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Sigma-P</a:t>
            </a: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01D3F6D3-8073-7BEB-00DA-56EE35FBF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4C0A07-5D00-725A-EC17-B553DEFDE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836" y="2132684"/>
            <a:ext cx="3419475" cy="4105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0326B1D-FFE5-EBF6-91D0-A40FCAD562B3}"/>
                  </a:ext>
                </a:extLst>
              </p:cNvPr>
              <p:cNvSpPr txBox="1"/>
              <p:nvPr/>
            </p:nvSpPr>
            <p:spPr>
              <a:xfrm>
                <a:off x="181947" y="1671019"/>
                <a:ext cx="611155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O modelo </a:t>
                </a:r>
                <a:r>
                  <a:rPr lang="pt-BR" b="0" i="0" dirty="0" err="1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Advanced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</a:t>
                </a:r>
                <a:r>
                  <a:rPr lang="pt-BR" b="0" i="0" dirty="0" err="1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Research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WRF (ARW) usa uma coordenada vertical de pressão hidrostática seguindo o terreno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dirty="0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pt-BR" b="0" i="1" dirty="0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b="0" i="1" dirty="0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) (</a:t>
                </a:r>
                <a:r>
                  <a:rPr lang="pt-BR" b="0" i="0" dirty="0" err="1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Skamarock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et al. 2008).</a:t>
                </a:r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0326B1D-FFE5-EBF6-91D0-A40FCAD56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47" y="1671019"/>
                <a:ext cx="6111550" cy="923330"/>
              </a:xfrm>
              <a:prstGeom prst="rect">
                <a:avLst/>
              </a:prstGeom>
              <a:blipFill>
                <a:blip r:embed="rId4"/>
                <a:stretch>
                  <a:fillRect l="-898" t="-2632" r="-798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3DB5-8B33-733D-04CF-F393C22691B1}"/>
                  </a:ext>
                </a:extLst>
              </p:cNvPr>
              <p:cNvSpPr txBox="1"/>
              <p:nvPr/>
            </p:nvSpPr>
            <p:spPr>
              <a:xfrm>
                <a:off x="1399592" y="3045834"/>
                <a:ext cx="1385187" cy="56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h𝑡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7DC3DB5-8B33-733D-04CF-F393C2269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592" y="3045834"/>
                <a:ext cx="1385187" cy="565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FFDF9D8-8C0B-2D26-A293-A724AD62E406}"/>
                  </a:ext>
                </a:extLst>
              </p:cNvPr>
              <p:cNvSpPr txBox="1"/>
              <p:nvPr/>
            </p:nvSpPr>
            <p:spPr>
              <a:xfrm>
                <a:off x="181947" y="3964165"/>
                <a:ext cx="611155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é o componente hidrostático da pressão,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h𝑠</m:t>
                        </m:r>
                      </m:sub>
                    </m:sSub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h𝑡</m:t>
                        </m:r>
                      </m:sub>
                    </m:sSub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referem-se a valores ao longo da superfície e limites superiores, respectivamente. Foi proposto por </a:t>
                </a:r>
                <a:r>
                  <a:rPr lang="pt-BR" b="0" i="0" dirty="0" err="1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Laprise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(1992).</a:t>
                </a:r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3FFDF9D8-8C0B-2D26-A293-A724AD62E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47" y="3964165"/>
                <a:ext cx="6111550" cy="1200329"/>
              </a:xfrm>
              <a:prstGeom prst="rect">
                <a:avLst/>
              </a:prstGeom>
              <a:blipFill>
                <a:blip r:embed="rId6"/>
                <a:stretch>
                  <a:fillRect l="-898" t="-2030" b="-7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BA68412-AB29-3DF5-21AA-18C21E5A61E0}"/>
                  </a:ext>
                </a:extLst>
              </p:cNvPr>
              <p:cNvSpPr txBox="1"/>
              <p:nvPr/>
            </p:nvSpPr>
            <p:spPr>
              <a:xfrm>
                <a:off x="181947" y="5629596"/>
                <a:ext cx="6111550" cy="957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As condições de contorno assumidas são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=</a:t>
                </a:r>
                <a:r>
                  <a:rPr lang="pt-BR" b="0" i="0" dirty="0" err="1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const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no limite superior (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=0), e</a:t>
                </a:r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 em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>
                    <a:solidFill>
                      <a:srgbClr val="3C4043"/>
                    </a:solidFill>
                    <a:latin typeface="Roboto" panose="02000000000000000000" pitchFamily="2" charset="0"/>
                  </a:rPr>
                  <a:t>=0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e nas partes horizontais da superfície do solo (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rgbClr val="3C4043"/>
                    </a:solidFill>
                    <a:latin typeface="Roboto" panose="02000000000000000000" pitchFamily="2" charset="0"/>
                  </a:rPr>
                  <a:t>).</a:t>
                </a:r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BA68412-AB29-3DF5-21AA-18C21E5A6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47" y="5629596"/>
                <a:ext cx="6111550" cy="957698"/>
              </a:xfrm>
              <a:prstGeom prst="rect">
                <a:avLst/>
              </a:prstGeom>
              <a:blipFill>
                <a:blip r:embed="rId7"/>
                <a:stretch>
                  <a:fillRect l="-898" t="-2532" b="-506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2980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5D3928F2-19D1-5E16-2040-335D38025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0176" y="1068014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Sigma-P</a:t>
            </a:r>
            <a:br>
              <a:rPr lang="pt-BR" altLang="pt-BR" sz="4400" dirty="0">
                <a:latin typeface="Calibri" panose="020F0502020204030204" pitchFamily="34" charset="0"/>
              </a:rPr>
            </a:b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01D3F6D3-8073-7BEB-00DA-56EE35FBF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AE4C0A07-5D00-725A-EC17-B553DEFDE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337" y="2594349"/>
            <a:ext cx="3419475" cy="410527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6952419-DE32-A2E8-0FA4-CB3EC316AE75}"/>
              </a:ext>
            </a:extLst>
          </p:cNvPr>
          <p:cNvSpPr txBox="1"/>
          <p:nvPr/>
        </p:nvSpPr>
        <p:spPr>
          <a:xfrm>
            <a:off x="499188" y="2821685"/>
            <a:ext cx="70399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 problema dos sistemas de coordenadas verticais sigma é que os erros em dois termos da força do gradiente de pressão que não se cancelam (</a:t>
            </a:r>
            <a:r>
              <a:rPr lang="pt-BR" sz="28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Smagorinski</a:t>
            </a:r>
            <a:r>
              <a:rPr lang="pt-BR" sz="2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al. 1967; veja também a revisão em </a:t>
            </a:r>
            <a:r>
              <a:rPr lang="pt-BR" sz="28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Mesinger</a:t>
            </a:r>
            <a:r>
              <a:rPr lang="pt-BR" sz="2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800" b="0" i="0" dirty="0" err="1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Janjic</a:t>
            </a:r>
            <a:r>
              <a:rPr lang="pt-BR" sz="28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' 1985).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9291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>
            <a:extLst>
              <a:ext uri="{FF2B5EF4-FFF2-40B4-BE49-F238E27FC236}">
                <a16:creationId xmlns:a16="http://schemas.microsoft.com/office/drawing/2014/main" id="{4506662A-9DF2-0299-5CB3-9E458133F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365" y="1630197"/>
            <a:ext cx="11631706" cy="3941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cs typeface="Arial" panose="020B0604020202020204" pitchFamily="34" charset="0"/>
              </a:rPr>
              <a:t>A </a:t>
            </a:r>
            <a:r>
              <a:rPr lang="pt-BR" altLang="pt-BR" sz="3200" b="1" u="sng" dirty="0">
                <a:solidFill>
                  <a:srgbClr val="FF0000"/>
                </a:solidFill>
                <a:cs typeface="Arial" panose="020B0604020202020204" pitchFamily="34" charset="0"/>
              </a:rPr>
              <a:t>análise de escala </a:t>
            </a:r>
            <a:r>
              <a:rPr lang="pt-BR" altLang="pt-BR" sz="3200" dirty="0">
                <a:cs typeface="Arial" panose="020B0604020202020204" pitchFamily="34" charset="0"/>
              </a:rPr>
              <a:t>é utilizada para determinar a </a:t>
            </a:r>
            <a:r>
              <a:rPr lang="pt-BR" altLang="pt-BR" sz="3200" b="1" u="sng" dirty="0">
                <a:cs typeface="Arial" panose="020B0604020202020204" pitchFamily="34" charset="0"/>
              </a:rPr>
              <a:t>importância relativa de termos </a:t>
            </a:r>
            <a:r>
              <a:rPr lang="pt-BR" altLang="pt-BR" sz="3200" dirty="0">
                <a:cs typeface="Arial" panose="020B0604020202020204" pitchFamily="34" charset="0"/>
              </a:rPr>
              <a:t>individuais em relações conservativas</a:t>
            </a:r>
          </a:p>
          <a:p>
            <a:pPr algn="just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t-BR" altLang="pt-BR" sz="3200" dirty="0">
              <a:cs typeface="Arial" panose="020B0604020202020204" pitchFamily="34" charset="0"/>
            </a:endParaRPr>
          </a:p>
          <a:p>
            <a:pPr algn="just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t-BR" altLang="pt-BR" sz="3200" dirty="0">
              <a:cs typeface="Arial" panose="020B0604020202020204" pitchFamily="34" charset="0"/>
            </a:endParaRPr>
          </a:p>
          <a:p>
            <a:pPr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cs typeface="Arial" panose="020B0604020202020204" pitchFamily="34" charset="0"/>
              </a:rPr>
              <a:t>A técnica envolve a </a:t>
            </a:r>
            <a:r>
              <a:rPr lang="pt-BR" altLang="pt-BR" sz="3200" b="1" dirty="0">
                <a:solidFill>
                  <a:srgbClr val="FF0000"/>
                </a:solidFill>
                <a:cs typeface="Arial" panose="020B0604020202020204" pitchFamily="34" charset="0"/>
              </a:rPr>
              <a:t>estimação da sua ordem de magnitude </a:t>
            </a:r>
            <a:r>
              <a:rPr lang="pt-BR" altLang="pt-BR" sz="3200" dirty="0">
                <a:cs typeface="Arial" panose="020B0604020202020204" pitchFamily="34" charset="0"/>
              </a:rPr>
              <a:t>usando valores representativos e constantes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0840507-01C3-F9DA-5E81-8CBA1AA8CA69}"/>
              </a:ext>
            </a:extLst>
          </p:cNvPr>
          <p:cNvSpPr txBox="1"/>
          <p:nvPr/>
        </p:nvSpPr>
        <p:spPr>
          <a:xfrm>
            <a:off x="874059" y="99371"/>
            <a:ext cx="113179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pt-BR" altLang="pt-BR" sz="3200" dirty="0">
                <a:latin typeface="Arial Black" panose="020B0A04020102020204" pitchFamily="34" charset="0"/>
              </a:rPr>
              <a:t>Aproximações da Equação de </a:t>
            </a:r>
            <a:r>
              <a:rPr lang="pt-BR" altLang="pt-BR" sz="3200" dirty="0" err="1">
                <a:latin typeface="Arial Black" panose="020B0A04020102020204" pitchFamily="34" charset="0"/>
              </a:rPr>
              <a:t>Navier</a:t>
            </a:r>
            <a:r>
              <a:rPr lang="pt-BR" altLang="pt-BR" sz="3200" dirty="0">
                <a:latin typeface="Arial Black" panose="020B0A04020102020204" pitchFamily="34" charset="0"/>
              </a:rPr>
              <a:t>-Stokes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>
            <a:extLst>
              <a:ext uri="{FF2B5EF4-FFF2-40B4-BE49-F238E27FC236}">
                <a16:creationId xmlns:a16="http://schemas.microsoft.com/office/drawing/2014/main" id="{1B150DB6-460B-37FC-C579-644545757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26" y="2180893"/>
            <a:ext cx="7150100" cy="402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 Box 4">
            <a:extLst>
              <a:ext uri="{FF2B5EF4-FFF2-40B4-BE49-F238E27FC236}">
                <a16:creationId xmlns:a16="http://schemas.microsoft.com/office/drawing/2014/main" id="{AEDE000A-F278-1316-8443-D91A4CE5B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8F4B653E-87D4-FCB3-FFA8-EDEB5B033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" y="844087"/>
            <a:ext cx="8229600" cy="576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39775" algn="l"/>
                <a:tab pos="1187450" algn="l"/>
                <a:tab pos="1636713" algn="l"/>
                <a:tab pos="2085975" algn="l"/>
                <a:tab pos="2535238" algn="l"/>
                <a:tab pos="2984500" algn="l"/>
                <a:tab pos="3433763" algn="l"/>
                <a:tab pos="3883025" algn="l"/>
                <a:tab pos="4332288" algn="l"/>
                <a:tab pos="4781550" algn="l"/>
                <a:tab pos="5230813" algn="l"/>
                <a:tab pos="5680075" algn="l"/>
                <a:tab pos="6129338" algn="l"/>
                <a:tab pos="6578600" algn="l"/>
                <a:tab pos="7027863" algn="l"/>
                <a:tab pos="7477125" algn="l"/>
                <a:tab pos="7926388" algn="l"/>
                <a:tab pos="8375650" algn="l"/>
                <a:tab pos="8824913" algn="l"/>
                <a:tab pos="9274175" algn="l"/>
                <a:tab pos="97234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39775" indent="-282575">
              <a:tabLst>
                <a:tab pos="739775" algn="l"/>
                <a:tab pos="1187450" algn="l"/>
                <a:tab pos="1636713" algn="l"/>
                <a:tab pos="2085975" algn="l"/>
                <a:tab pos="2535238" algn="l"/>
                <a:tab pos="2984500" algn="l"/>
                <a:tab pos="3433763" algn="l"/>
                <a:tab pos="3883025" algn="l"/>
                <a:tab pos="4332288" algn="l"/>
                <a:tab pos="4781550" algn="l"/>
                <a:tab pos="5230813" algn="l"/>
                <a:tab pos="5680075" algn="l"/>
                <a:tab pos="6129338" algn="l"/>
                <a:tab pos="6578600" algn="l"/>
                <a:tab pos="7027863" algn="l"/>
                <a:tab pos="7477125" algn="l"/>
                <a:tab pos="7926388" algn="l"/>
                <a:tab pos="8375650" algn="l"/>
                <a:tab pos="8824913" algn="l"/>
                <a:tab pos="9274175" algn="l"/>
                <a:tab pos="97234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739775" algn="l"/>
                <a:tab pos="1187450" algn="l"/>
                <a:tab pos="1636713" algn="l"/>
                <a:tab pos="2085975" algn="l"/>
                <a:tab pos="2535238" algn="l"/>
                <a:tab pos="2984500" algn="l"/>
                <a:tab pos="3433763" algn="l"/>
                <a:tab pos="3883025" algn="l"/>
                <a:tab pos="4332288" algn="l"/>
                <a:tab pos="4781550" algn="l"/>
                <a:tab pos="5230813" algn="l"/>
                <a:tab pos="5680075" algn="l"/>
                <a:tab pos="6129338" algn="l"/>
                <a:tab pos="6578600" algn="l"/>
                <a:tab pos="7027863" algn="l"/>
                <a:tab pos="7477125" algn="l"/>
                <a:tab pos="7926388" algn="l"/>
                <a:tab pos="8375650" algn="l"/>
                <a:tab pos="8824913" algn="l"/>
                <a:tab pos="9274175" algn="l"/>
                <a:tab pos="97234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739775" algn="l"/>
                <a:tab pos="1187450" algn="l"/>
                <a:tab pos="1636713" algn="l"/>
                <a:tab pos="2085975" algn="l"/>
                <a:tab pos="2535238" algn="l"/>
                <a:tab pos="2984500" algn="l"/>
                <a:tab pos="3433763" algn="l"/>
                <a:tab pos="3883025" algn="l"/>
                <a:tab pos="4332288" algn="l"/>
                <a:tab pos="4781550" algn="l"/>
                <a:tab pos="5230813" algn="l"/>
                <a:tab pos="5680075" algn="l"/>
                <a:tab pos="6129338" algn="l"/>
                <a:tab pos="6578600" algn="l"/>
                <a:tab pos="7027863" algn="l"/>
                <a:tab pos="7477125" algn="l"/>
                <a:tab pos="7926388" algn="l"/>
                <a:tab pos="8375650" algn="l"/>
                <a:tab pos="8824913" algn="l"/>
                <a:tab pos="9274175" algn="l"/>
                <a:tab pos="97234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739775" algn="l"/>
                <a:tab pos="1187450" algn="l"/>
                <a:tab pos="1636713" algn="l"/>
                <a:tab pos="2085975" algn="l"/>
                <a:tab pos="2535238" algn="l"/>
                <a:tab pos="2984500" algn="l"/>
                <a:tab pos="3433763" algn="l"/>
                <a:tab pos="3883025" algn="l"/>
                <a:tab pos="4332288" algn="l"/>
                <a:tab pos="4781550" algn="l"/>
                <a:tab pos="5230813" algn="l"/>
                <a:tab pos="5680075" algn="l"/>
                <a:tab pos="6129338" algn="l"/>
                <a:tab pos="6578600" algn="l"/>
                <a:tab pos="7027863" algn="l"/>
                <a:tab pos="7477125" algn="l"/>
                <a:tab pos="7926388" algn="l"/>
                <a:tab pos="8375650" algn="l"/>
                <a:tab pos="8824913" algn="l"/>
                <a:tab pos="9274175" algn="l"/>
                <a:tab pos="97234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9775" algn="l"/>
                <a:tab pos="1187450" algn="l"/>
                <a:tab pos="1636713" algn="l"/>
                <a:tab pos="2085975" algn="l"/>
                <a:tab pos="2535238" algn="l"/>
                <a:tab pos="2984500" algn="l"/>
                <a:tab pos="3433763" algn="l"/>
                <a:tab pos="3883025" algn="l"/>
                <a:tab pos="4332288" algn="l"/>
                <a:tab pos="4781550" algn="l"/>
                <a:tab pos="5230813" algn="l"/>
                <a:tab pos="5680075" algn="l"/>
                <a:tab pos="6129338" algn="l"/>
                <a:tab pos="6578600" algn="l"/>
                <a:tab pos="7027863" algn="l"/>
                <a:tab pos="7477125" algn="l"/>
                <a:tab pos="7926388" algn="l"/>
                <a:tab pos="8375650" algn="l"/>
                <a:tab pos="8824913" algn="l"/>
                <a:tab pos="9274175" algn="l"/>
                <a:tab pos="97234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9775" algn="l"/>
                <a:tab pos="1187450" algn="l"/>
                <a:tab pos="1636713" algn="l"/>
                <a:tab pos="2085975" algn="l"/>
                <a:tab pos="2535238" algn="l"/>
                <a:tab pos="2984500" algn="l"/>
                <a:tab pos="3433763" algn="l"/>
                <a:tab pos="3883025" algn="l"/>
                <a:tab pos="4332288" algn="l"/>
                <a:tab pos="4781550" algn="l"/>
                <a:tab pos="5230813" algn="l"/>
                <a:tab pos="5680075" algn="l"/>
                <a:tab pos="6129338" algn="l"/>
                <a:tab pos="6578600" algn="l"/>
                <a:tab pos="7027863" algn="l"/>
                <a:tab pos="7477125" algn="l"/>
                <a:tab pos="7926388" algn="l"/>
                <a:tab pos="8375650" algn="l"/>
                <a:tab pos="8824913" algn="l"/>
                <a:tab pos="9274175" algn="l"/>
                <a:tab pos="97234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9775" algn="l"/>
                <a:tab pos="1187450" algn="l"/>
                <a:tab pos="1636713" algn="l"/>
                <a:tab pos="2085975" algn="l"/>
                <a:tab pos="2535238" algn="l"/>
                <a:tab pos="2984500" algn="l"/>
                <a:tab pos="3433763" algn="l"/>
                <a:tab pos="3883025" algn="l"/>
                <a:tab pos="4332288" algn="l"/>
                <a:tab pos="4781550" algn="l"/>
                <a:tab pos="5230813" algn="l"/>
                <a:tab pos="5680075" algn="l"/>
                <a:tab pos="6129338" algn="l"/>
                <a:tab pos="6578600" algn="l"/>
                <a:tab pos="7027863" algn="l"/>
                <a:tab pos="7477125" algn="l"/>
                <a:tab pos="7926388" algn="l"/>
                <a:tab pos="8375650" algn="l"/>
                <a:tab pos="8824913" algn="l"/>
                <a:tab pos="9274175" algn="l"/>
                <a:tab pos="97234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9775" algn="l"/>
                <a:tab pos="1187450" algn="l"/>
                <a:tab pos="1636713" algn="l"/>
                <a:tab pos="2085975" algn="l"/>
                <a:tab pos="2535238" algn="l"/>
                <a:tab pos="2984500" algn="l"/>
                <a:tab pos="3433763" algn="l"/>
                <a:tab pos="3883025" algn="l"/>
                <a:tab pos="4332288" algn="l"/>
                <a:tab pos="4781550" algn="l"/>
                <a:tab pos="5230813" algn="l"/>
                <a:tab pos="5680075" algn="l"/>
                <a:tab pos="6129338" algn="l"/>
                <a:tab pos="6578600" algn="l"/>
                <a:tab pos="7027863" algn="l"/>
                <a:tab pos="7477125" algn="l"/>
                <a:tab pos="7926388" algn="l"/>
                <a:tab pos="8375650" algn="l"/>
                <a:tab pos="8824913" algn="l"/>
                <a:tab pos="9274175" algn="l"/>
                <a:tab pos="97234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latin typeface="Calibri" panose="020F0502020204030204" pitchFamily="34" charset="0"/>
              </a:rPr>
              <a:t>Combinam vantagens de ambas as coordenadas</a:t>
            </a:r>
          </a:p>
        </p:txBody>
      </p:sp>
    </p:spTree>
    <p:extLst>
      <p:ext uri="{BB962C8B-B14F-4D97-AF65-F5344CB8AC3E}">
        <p14:creationId xmlns:p14="http://schemas.microsoft.com/office/powerpoint/2010/main" val="522456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>
            <a:extLst>
              <a:ext uri="{FF2B5EF4-FFF2-40B4-BE49-F238E27FC236}">
                <a16:creationId xmlns:a16="http://schemas.microsoft.com/office/drawing/2014/main" id="{0F505317-AD92-4763-39DA-8DE217CEF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14" y="1148639"/>
            <a:ext cx="6007100" cy="200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18" name="Picture 2">
            <a:extLst>
              <a:ext uri="{FF2B5EF4-FFF2-40B4-BE49-F238E27FC236}">
                <a16:creationId xmlns:a16="http://schemas.microsoft.com/office/drawing/2014/main" id="{2C20473F-FF29-1C57-09FF-794FFB7E3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14" y="3378201"/>
            <a:ext cx="59436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19" name="Text Box 3">
            <a:extLst>
              <a:ext uri="{FF2B5EF4-FFF2-40B4-BE49-F238E27FC236}">
                <a16:creationId xmlns:a16="http://schemas.microsoft.com/office/drawing/2014/main" id="{A0D89962-D482-9348-2271-15817E2D6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4461" y="3695157"/>
            <a:ext cx="1552575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es-ES_tradnl" altLang="pt-BR" dirty="0"/>
              <a:t>Park et al. 2019 MWR</a:t>
            </a: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69ABBC8C-400E-0BA0-05A6-939B594A7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</p:spTree>
    <p:extLst>
      <p:ext uri="{BB962C8B-B14F-4D97-AF65-F5344CB8AC3E}">
        <p14:creationId xmlns:p14="http://schemas.microsoft.com/office/powerpoint/2010/main" val="40521978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>
            <a:extLst>
              <a:ext uri="{FF2B5EF4-FFF2-40B4-BE49-F238E27FC236}">
                <a16:creationId xmlns:a16="http://schemas.microsoft.com/office/drawing/2014/main" id="{CC7584B8-993E-6306-6077-873FEFF07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975" y="2575054"/>
            <a:ext cx="4899025" cy="31686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 Box 4">
            <a:extLst>
              <a:ext uri="{FF2B5EF4-FFF2-40B4-BE49-F238E27FC236}">
                <a16:creationId xmlns:a16="http://schemas.microsoft.com/office/drawing/2014/main" id="{52CABA02-F9F4-0231-8DC8-3BB35DF25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8F2AB732-F352-3ACF-6F5B-AC442C95D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92868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DD04E631-5670-AFD8-6506-0686025D8536}"/>
                  </a:ext>
                </a:extLst>
              </p:cNvPr>
              <p:cNvSpPr txBox="1"/>
              <p:nvPr/>
            </p:nvSpPr>
            <p:spPr>
              <a:xfrm>
                <a:off x="223935" y="2459504"/>
                <a:ext cx="7069040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Para evitar esse problema, </a:t>
                </a:r>
                <a:r>
                  <a:rPr lang="pt-BR" sz="2400" b="0" i="0" dirty="0" err="1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Mesinger</a:t>
                </a:r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et al. (1988) adotaram uma coordenada vertical completamente diferente, a </a:t>
                </a:r>
                <a:r>
                  <a:rPr lang="pt-BR" sz="2400" b="0" i="0" dirty="0" err="1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step</a:t>
                </a:r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-mountain ou coordenada </a:t>
                </a:r>
                <a:r>
                  <a:rPr lang="pt-BR" sz="2400" b="0" i="0" dirty="0" err="1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eta</a:t>
                </a:r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, no modelo NCEP ETA. Nesse modelo, </a:t>
                </a:r>
                <a:r>
                  <a:rPr lang="pt-BR" sz="2400" b="0" i="0" dirty="0" err="1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eta</a:t>
                </a:r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( </a:t>
                </a:r>
                <a14:m>
                  <m:oMath xmlns:m="http://schemas.openxmlformats.org/officeDocument/2006/math">
                    <m:r>
                      <a:rPr lang="pt-BR" sz="2400" b="0" i="1" dirty="0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𝜂</m:t>
                    </m:r>
                  </m:oMath>
                </a14:m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) é definido como</a:t>
                </a:r>
                <a:endParaRPr lang="pt-BR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DD04E631-5670-AFD8-6506-0686025D8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5" y="2459504"/>
                <a:ext cx="7069040" cy="1938992"/>
              </a:xfrm>
              <a:prstGeom prst="rect">
                <a:avLst/>
              </a:prstGeom>
              <a:blipFill>
                <a:blip r:embed="rId4"/>
                <a:stretch>
                  <a:fillRect l="-1381" t="-2194" r="-1294" b="-62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5F83FB9-C68F-F658-A046-B128A040C762}"/>
                  </a:ext>
                </a:extLst>
              </p:cNvPr>
              <p:cNvSpPr txBox="1"/>
              <p:nvPr/>
            </p:nvSpPr>
            <p:spPr>
              <a:xfrm>
                <a:off x="1418253" y="4786312"/>
                <a:ext cx="1450846" cy="56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5F83FB9-C68F-F658-A046-B128A040C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253" y="4786312"/>
                <a:ext cx="1450846" cy="565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AE53EC8E-DA74-79B0-5024-E2B33984FEBE}"/>
                  </a:ext>
                </a:extLst>
              </p:cNvPr>
              <p:cNvSpPr txBox="1"/>
              <p:nvPr/>
            </p:nvSpPr>
            <p:spPr>
              <a:xfrm>
                <a:off x="572051" y="5911015"/>
                <a:ext cx="3645386" cy="7158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𝑟𝑓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𝑟𝑓</m:t>
                              </m:r>
                            </m:sub>
                          </m:sSub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AE53EC8E-DA74-79B0-5024-E2B33984F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51" y="5911015"/>
                <a:ext cx="3645386" cy="7158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513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>
            <a:extLst>
              <a:ext uri="{FF2B5EF4-FFF2-40B4-BE49-F238E27FC236}">
                <a16:creationId xmlns:a16="http://schemas.microsoft.com/office/drawing/2014/main" id="{CC7584B8-993E-6306-6077-873FEFF07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881" y="2463086"/>
            <a:ext cx="4899025" cy="31686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 Box 4">
            <a:extLst>
              <a:ext uri="{FF2B5EF4-FFF2-40B4-BE49-F238E27FC236}">
                <a16:creationId xmlns:a16="http://schemas.microsoft.com/office/drawing/2014/main" id="{52CABA02-F9F4-0231-8DC8-3BB35DF25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6B3A1DFC-F901-4C2E-DFCC-6281D9015E95}"/>
              </a:ext>
            </a:extLst>
          </p:cNvPr>
          <p:cNvSpPr/>
          <p:nvPr/>
        </p:nvSpPr>
        <p:spPr>
          <a:xfrm>
            <a:off x="0" y="872197"/>
            <a:ext cx="12192000" cy="70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dirty="0"/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8F2AB732-F352-3ACF-6F5B-AC442C95D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92868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B1B2A70-16EE-3BFB-5B02-0113DB0F6987}"/>
                  </a:ext>
                </a:extLst>
              </p:cNvPr>
              <p:cNvSpPr txBox="1"/>
              <p:nvPr/>
            </p:nvSpPr>
            <p:spPr>
              <a:xfrm>
                <a:off x="418094" y="2128179"/>
                <a:ext cx="5441530" cy="1499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Nas equações acima,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é a pressão; os subscritos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definem  os valores de topo e superfície da atmosfera do modelo;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é a altura geométrica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𝑟𝑓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é uma pressão de referência adequadamente definida em função 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B1B2A70-16EE-3BFB-5B02-0113DB0F6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94" y="2128179"/>
                <a:ext cx="5441530" cy="1499578"/>
              </a:xfrm>
              <a:prstGeom prst="rect">
                <a:avLst/>
              </a:prstGeom>
              <a:blipFill>
                <a:blip r:embed="rId4"/>
                <a:stretch>
                  <a:fillRect l="-1009" t="-1626" r="-1009" b="-56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587C66D-F083-0BCF-4E11-CEBAF05C1FF7}"/>
                  </a:ext>
                </a:extLst>
              </p:cNvPr>
              <p:cNvSpPr txBox="1"/>
              <p:nvPr/>
            </p:nvSpPr>
            <p:spPr>
              <a:xfrm>
                <a:off x="1492898" y="1217514"/>
                <a:ext cx="1450846" cy="56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587C66D-F083-0BCF-4E11-CEBAF05C1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898" y="1217514"/>
                <a:ext cx="1450846" cy="565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8BBBEC0-1D27-936D-58AA-A96E7E17C380}"/>
                  </a:ext>
                </a:extLst>
              </p:cNvPr>
              <p:cNvSpPr txBox="1"/>
              <p:nvPr/>
            </p:nvSpPr>
            <p:spPr>
              <a:xfrm>
                <a:off x="3138859" y="1103984"/>
                <a:ext cx="2077843" cy="7158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𝑟𝑓</m:t>
                              </m:r>
                            </m:sub>
                          </m:sSub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𝑟𝑓</m:t>
                              </m:r>
                            </m:sub>
                          </m:sSub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8BBBEC0-1D27-936D-58AA-A96E7E17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859" y="1103984"/>
                <a:ext cx="2077843" cy="7158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>
            <a:extLst>
              <a:ext uri="{FF2B5EF4-FFF2-40B4-BE49-F238E27FC236}">
                <a16:creationId xmlns:a16="http://schemas.microsoft.com/office/drawing/2014/main" id="{2A5ECE4B-D7B3-823A-5C5F-A37448ED7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92868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ETA</a:t>
            </a:r>
          </a:p>
        </p:txBody>
      </p:sp>
      <p:sp>
        <p:nvSpPr>
          <p:cNvPr id="27650" name="Text Box 2">
            <a:extLst>
              <a:ext uri="{FF2B5EF4-FFF2-40B4-BE49-F238E27FC236}">
                <a16:creationId xmlns:a16="http://schemas.microsoft.com/office/drawing/2014/main" id="{BCEECC12-E934-F10C-B7A7-98CB08816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971800"/>
            <a:ext cx="8229600" cy="362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39775" indent="-28257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Times New Roman" panose="02020603050405020304" pitchFamily="18" charset="0"/>
              </a:rPr>
              <a:t>Vantagens: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latin typeface="Times New Roman" panose="02020603050405020304" pitchFamily="18" charset="0"/>
              </a:rPr>
              <a:t>Melhora o calculo do gradiente de pressão</a:t>
            </a:r>
          </a:p>
          <a:p>
            <a:pPr marL="342900">
              <a:spcBef>
                <a:spcPts val="800"/>
              </a:spcBef>
            </a:pPr>
            <a:endParaRPr lang="pt-BR" altLang="pt-BR" sz="3200" dirty="0">
              <a:latin typeface="Times New Roman" panose="02020603050405020304" pitchFamily="18" charset="0"/>
            </a:endParaRP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Times New Roman" panose="02020603050405020304" pitchFamily="18" charset="0"/>
              </a:rPr>
              <a:t>Problemas:</a:t>
            </a:r>
          </a:p>
          <a:p>
            <a:pPr lvl="1">
              <a:spcBef>
                <a:spcPts val="700"/>
              </a:spcBef>
              <a:buFont typeface="Arial" panose="020B0604020202020204" pitchFamily="34" charset="0"/>
              <a:buChar char="–"/>
            </a:pPr>
            <a:r>
              <a:rPr lang="pt-BR" altLang="pt-BR" sz="2800" dirty="0">
                <a:latin typeface="Times New Roman" panose="02020603050405020304" pitchFamily="18" charset="0"/>
              </a:rPr>
              <a:t>Não representa acuradamente a topografia</a:t>
            </a:r>
          </a:p>
          <a:p>
            <a:pPr marL="341313">
              <a:spcBef>
                <a:spcPts val="800"/>
              </a:spcBef>
            </a:pPr>
            <a:endParaRPr lang="pt-BR" altLang="pt-BR" sz="2800" dirty="0">
              <a:latin typeface="Times New Roman" panose="02020603050405020304" pitchFamily="18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7F288FA9-631D-AD64-EF88-555C595C4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</p:spTree>
    <p:extLst>
      <p:ext uri="{BB962C8B-B14F-4D97-AF65-F5344CB8AC3E}">
        <p14:creationId xmlns:p14="http://schemas.microsoft.com/office/powerpoint/2010/main" val="19392550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52CABA02-F9F4-0231-8DC8-3BB35DF25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F20596E-86A2-904B-DECF-BAD85E81F8A5}"/>
              </a:ext>
            </a:extLst>
          </p:cNvPr>
          <p:cNvSpPr txBox="1"/>
          <p:nvPr/>
        </p:nvSpPr>
        <p:spPr>
          <a:xfrm>
            <a:off x="286918" y="1190108"/>
            <a:ext cx="117052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 terceiro método é adotar uma aproximação de elementos finitos das equações governantes, que simplesmente aproximam a superfície da montanha por um lado dos elementos finitos.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A61B3DC-CCD1-EAB7-8906-48B104A17E9F}"/>
              </a:ext>
            </a:extLst>
          </p:cNvPr>
          <p:cNvSpPr txBox="1"/>
          <p:nvPr/>
        </p:nvSpPr>
        <p:spPr>
          <a:xfrm>
            <a:off x="243374" y="2882509"/>
            <a:ext cx="1174879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Não há transformação de coordenadas necessária nesta abordagem. Tem a mesma vantagem de não ter que transformar as equações governantes em formas complicadas, além de ter uma precisão de ordem superior em comparação com a coordenada degrau-montanha. </a:t>
            </a:r>
          </a:p>
          <a:p>
            <a:pPr algn="just"/>
            <a:endParaRPr lang="pt-BR" sz="24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2400" b="0" i="0" dirty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Talvez esta seja uma maneira melhor de tratar a condição de limite inferior; no entanto, o método de elementos finitos é um método completamente diferente dos métodos de diferenças finitas mais populares. Isso dificulta a aplicação se o modelo usar um método de diferenças finitas.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948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">
            <a:extLst>
              <a:ext uri="{FF2B5EF4-FFF2-40B4-BE49-F238E27FC236}">
                <a16:creationId xmlns:a16="http://schemas.microsoft.com/office/drawing/2014/main" id="{28C6F85E-3C4F-F48D-169A-6AB9DBA94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1938"/>
            <a:ext cx="11604812" cy="497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Quais são as vantagens e limitações da diferentes coordenadas verticais?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t-BR" altLang="pt-BR" sz="3200" dirty="0">
              <a:latin typeface="Calibri" panose="020F0502020204030204" pitchFamily="34" charset="0"/>
            </a:endParaRP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t-BR" altLang="pt-BR" sz="3200" dirty="0">
              <a:latin typeface="Calibri" panose="020F0502020204030204" pitchFamily="34" charset="0"/>
            </a:endParaRP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Existem outras coordenadas verticais? por que não são comumente utilizadas?</a:t>
            </a: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5DD43889-FFB4-807C-098D-A015BEA85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Coordenadas verticais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0307D66F-1713-A18D-B52E-815391A8E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B1A6CE-2BD3-33E1-EA83-A43F926904D0}"/>
              </a:ext>
            </a:extLst>
          </p:cNvPr>
          <p:cNvSpPr txBox="1"/>
          <p:nvPr/>
        </p:nvSpPr>
        <p:spPr>
          <a:xfrm>
            <a:off x="499188" y="1113105"/>
            <a:ext cx="111080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 Diferentes tipos de malhas de grade podem ser adotados:</a:t>
            </a:r>
          </a:p>
          <a:p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AutoNum type="alphaLcParenBoth"/>
            </a:pP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malha de grade uniforme, </a:t>
            </a:r>
          </a:p>
          <a:p>
            <a:pPr marL="342900" indent="-342900">
              <a:buAutoNum type="alphaLcParenBoth"/>
            </a:pP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malha de grade esticada (deformada), </a:t>
            </a:r>
          </a:p>
          <a:p>
            <a:pPr marL="342900" indent="-342900">
              <a:buAutoNum type="alphaLcParenBoth"/>
            </a:pP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malha de grade aninhada, </a:t>
            </a:r>
          </a:p>
          <a:p>
            <a:pPr marL="342900" indent="-342900">
              <a:buAutoNum type="alphaLcParenBoth"/>
            </a:pP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malha de grade móvel, </a:t>
            </a:r>
          </a:p>
          <a:p>
            <a:pPr marL="342900" indent="-342900">
              <a:buAutoNum type="alphaLcParenBoth"/>
            </a:pP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malha de grade adaptável, </a:t>
            </a:r>
          </a:p>
          <a:p>
            <a:pPr marL="342900" indent="-342900">
              <a:buAutoNum type="alphaLcParenBoth"/>
            </a:pP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malha de grade não estruturada, </a:t>
            </a:r>
          </a:p>
          <a:p>
            <a:pPr marL="342900" indent="-342900">
              <a:buAutoNum type="alphaLcParenBoth"/>
            </a:pP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malha de grade escalonada (deslocada). </a:t>
            </a:r>
          </a:p>
          <a:p>
            <a:pPr marL="342900" indent="-342900">
              <a:buAutoNum type="alphaLcParenBoth"/>
            </a:pPr>
            <a:endParaRPr lang="pt-BR" sz="24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b="0" i="0" dirty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Alguns deles podem ser combinados em um modelo.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0307D66F-1713-A18D-B52E-815391A8E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B1A6CE-2BD3-33E1-EA83-A43F926904D0}"/>
              </a:ext>
            </a:extLst>
          </p:cNvPr>
          <p:cNvSpPr txBox="1"/>
          <p:nvPr/>
        </p:nvSpPr>
        <p:spPr>
          <a:xfrm>
            <a:off x="298581" y="1113105"/>
            <a:ext cx="117192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uma </a:t>
            </a:r>
            <a:r>
              <a:rPr lang="pt-BR" sz="2400" b="1" i="0" u="sng" dirty="0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malha de grade uniforme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os intervalos de grade são definidos para serem iguais. </a:t>
            </a:r>
          </a:p>
          <a:p>
            <a:pPr algn="just"/>
            <a:endParaRPr lang="pt-BR" sz="24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b="1" i="0" u="sng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Vantagens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fácil de codificar em uma linguagem de programação e simples de inserir recursos geográficos no modelo. </a:t>
            </a:r>
          </a:p>
          <a:p>
            <a:pPr marL="342900" indent="-342900" algn="just">
              <a:buAutoNum type="alphaLcParenBoth"/>
            </a:pPr>
            <a:endParaRPr lang="pt-BR" sz="24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b="1" i="1" u="sng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Desvantagens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(1) é difícil incorporar adequadamente feições grandes e pequenas dentro do mesmo domínio de modelo, (2) não pode resolver sistemas climáticos em áreas que precisam de alta resolução, (3) não conserva massa.</a:t>
            </a:r>
          </a:p>
        </p:txBody>
      </p:sp>
    </p:spTree>
    <p:extLst>
      <p:ext uri="{BB962C8B-B14F-4D97-AF65-F5344CB8AC3E}">
        <p14:creationId xmlns:p14="http://schemas.microsoft.com/office/powerpoint/2010/main" val="20131257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0307D66F-1713-A18D-B52E-815391A8E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B1A6CE-2BD3-33E1-EA83-A43F926904D0}"/>
              </a:ext>
            </a:extLst>
          </p:cNvPr>
          <p:cNvSpPr txBox="1"/>
          <p:nvPr/>
        </p:nvSpPr>
        <p:spPr>
          <a:xfrm>
            <a:off x="298581" y="1113105"/>
            <a:ext cx="1171924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uma </a:t>
            </a:r>
            <a:r>
              <a:rPr lang="pt-BR" sz="2400" b="1" i="0" u="sng" dirty="0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malha de grade uniforme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os intervalos de grade são definidos para serem iguais. </a:t>
            </a:r>
          </a:p>
          <a:p>
            <a:pPr algn="just"/>
            <a:endParaRPr lang="pt-BR" sz="24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Por exemplo, se usarmos o mesmo intervalo de grade na vertical, será difícil resolver adequadamente a circulação da camada limite, enquanto é mais do que suficiente para resolver a circulação na atmosfera livre (isto é, acima da camada limite), especialmente na troposfera superior.</a:t>
            </a:r>
            <a:endParaRPr lang="pt-BR" sz="2400" b="0" i="0" dirty="0">
              <a:solidFill>
                <a:srgbClr val="3C404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5B4766-3B68-DDFF-1BB7-360420D559C7}"/>
              </a:ext>
            </a:extLst>
          </p:cNvPr>
          <p:cNvSpPr txBox="1"/>
          <p:nvPr/>
        </p:nvSpPr>
        <p:spPr>
          <a:xfrm>
            <a:off x="298581" y="5267841"/>
            <a:ext cx="117192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800" b="1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 geral, o </a:t>
            </a:r>
            <a:r>
              <a:rPr lang="pt-BR" sz="2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espaçamento uniforme</a:t>
            </a:r>
            <a:r>
              <a:rPr lang="pt-BR" sz="2800" b="1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 grade </a:t>
            </a:r>
            <a:r>
              <a:rPr lang="pt-BR" sz="2800" b="1" i="1" u="sng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 todos os níveis </a:t>
            </a:r>
            <a:r>
              <a:rPr lang="pt-BR" sz="2800" b="1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não é viável devido à </a:t>
            </a:r>
            <a:r>
              <a:rPr lang="pt-BR" sz="2800" b="1" i="0" u="sng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limitação da velocidade de computação</a:t>
            </a:r>
            <a:r>
              <a:rPr lang="pt-BR" sz="2800" b="1" i="0" dirty="0">
                <a:solidFill>
                  <a:srgbClr val="3C404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3568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F7E60C7D-69E9-CF4B-8A48-4546D34D4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540" y="1290824"/>
            <a:ext cx="10986247" cy="4276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39775" indent="-28257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cs typeface="Arial" panose="020B0604020202020204" pitchFamily="34" charset="0"/>
              </a:rPr>
              <a:t>Propósito: 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t-BR" altLang="pt-BR" sz="3200" dirty="0">
              <a:cs typeface="Arial" panose="020B0604020202020204" pitchFamily="34" charset="0"/>
            </a:endParaRPr>
          </a:p>
          <a:p>
            <a:pPr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t-BR" altLang="pt-BR" sz="3200" dirty="0">
              <a:cs typeface="Arial" panose="020B0604020202020204" pitchFamily="34" charset="0"/>
            </a:endParaRPr>
          </a:p>
          <a:p>
            <a:pPr lvl="1"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pt-BR" altLang="pt-BR" sz="3200" dirty="0">
                <a:cs typeface="Arial" panose="020B0604020202020204" pitchFamily="34" charset="0"/>
              </a:rPr>
              <a:t>Simplificar equações [hidrostático, não-</a:t>
            </a:r>
            <a:r>
              <a:rPr lang="pt-BR" altLang="pt-BR" sz="3200" dirty="0" err="1">
                <a:cs typeface="Arial" panose="020B0604020202020204" pitchFamily="34" charset="0"/>
              </a:rPr>
              <a:t>hidrostatico</a:t>
            </a:r>
            <a:r>
              <a:rPr lang="pt-BR" altLang="pt-BR" sz="3200" dirty="0">
                <a:cs typeface="Arial" panose="020B0604020202020204" pitchFamily="34" charset="0"/>
              </a:rPr>
              <a:t>]</a:t>
            </a:r>
          </a:p>
          <a:p>
            <a:pPr marL="457200" lvl="1" indent="0">
              <a:spcBef>
                <a:spcPts val="800"/>
              </a:spcBef>
            </a:pPr>
            <a:endParaRPr lang="pt-BR" altLang="pt-BR" sz="3200" dirty="0">
              <a:cs typeface="Arial" panose="020B0604020202020204" pitchFamily="34" charset="0"/>
            </a:endParaRPr>
          </a:p>
          <a:p>
            <a:pPr marL="457200" lvl="1" indent="0">
              <a:spcBef>
                <a:spcPts val="800"/>
              </a:spcBef>
            </a:pPr>
            <a:endParaRPr lang="pt-BR" altLang="pt-BR" sz="3200" dirty="0">
              <a:cs typeface="Arial" panose="020B0604020202020204" pitchFamily="34" charset="0"/>
            </a:endParaRPr>
          </a:p>
          <a:p>
            <a:pPr lvl="1">
              <a:spcBef>
                <a:spcPts val="800"/>
              </a:spcBef>
              <a:buFont typeface="Arial" panose="020B0604020202020204" pitchFamily="34" charset="0"/>
              <a:buChar char="–"/>
            </a:pPr>
            <a:r>
              <a:rPr lang="pt-BR" altLang="pt-BR" sz="3200" dirty="0">
                <a:cs typeface="Arial" panose="020B0604020202020204" pitchFamily="34" charset="0"/>
              </a:rPr>
              <a:t>Filtrar movimentos não desejados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DD5C68A-B768-4A0A-98B8-D8CA6BB3D0BA}"/>
              </a:ext>
            </a:extLst>
          </p:cNvPr>
          <p:cNvSpPr txBox="1"/>
          <p:nvPr/>
        </p:nvSpPr>
        <p:spPr>
          <a:xfrm>
            <a:off x="874059" y="99371"/>
            <a:ext cx="113179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pt-BR" altLang="pt-BR" sz="3200" dirty="0">
                <a:latin typeface="Arial Black" panose="020B0A04020102020204" pitchFamily="34" charset="0"/>
              </a:rPr>
              <a:t>Aproximações da Equação de </a:t>
            </a:r>
            <a:r>
              <a:rPr lang="pt-BR" altLang="pt-BR" sz="3200" dirty="0" err="1">
                <a:latin typeface="Arial Black" panose="020B0A04020102020204" pitchFamily="34" charset="0"/>
              </a:rPr>
              <a:t>Navier</a:t>
            </a:r>
            <a:r>
              <a:rPr lang="pt-BR" altLang="pt-BR" sz="3200" dirty="0">
                <a:latin typeface="Arial Black" panose="020B0A04020102020204" pitchFamily="34" charset="0"/>
              </a:rPr>
              <a:t>-Stokes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0307D66F-1713-A18D-B52E-815391A8E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B1A6CE-2BD3-33E1-EA83-A43F926904D0}"/>
              </a:ext>
            </a:extLst>
          </p:cNvPr>
          <p:cNvSpPr txBox="1"/>
          <p:nvPr/>
        </p:nvSpPr>
        <p:spPr>
          <a:xfrm>
            <a:off x="298581" y="1113105"/>
            <a:ext cx="11719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Na </a:t>
            </a:r>
            <a:r>
              <a:rPr lang="pt-BR" sz="2400" b="1" i="1" u="sng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malha de grade (</a:t>
            </a:r>
            <a:r>
              <a:rPr lang="pt-BR" sz="2400" b="1" i="1" u="sng" dirty="0" err="1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stretched</a:t>
            </a:r>
            <a:r>
              <a:rPr lang="pt-BR" sz="2400" b="1" i="1" u="sng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) deformada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, os intervalos de grade variam espacialmente.</a:t>
            </a:r>
            <a:endParaRPr lang="pt-BR" sz="24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E86E41-175E-6F80-5AD5-B1B61E641BA2}"/>
              </a:ext>
            </a:extLst>
          </p:cNvPr>
          <p:cNvSpPr txBox="1"/>
          <p:nvPr/>
        </p:nvSpPr>
        <p:spPr>
          <a:xfrm>
            <a:off x="0" y="2505670"/>
            <a:ext cx="120178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1" i="0" u="sng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Vantagens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: um domínio muito maior do que a malha de grade uniforme com o mesmo número de pontos de grade pode ser adotado para simulações numéricas.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95EB6C6-24D7-349D-2184-6B31148D1961}"/>
              </a:ext>
            </a:extLst>
          </p:cNvPr>
          <p:cNvSpPr txBox="1"/>
          <p:nvPr/>
        </p:nvSpPr>
        <p:spPr>
          <a:xfrm>
            <a:off x="236376" y="4798068"/>
            <a:ext cx="11719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Ao adotar uma malha de grade </a:t>
            </a:r>
            <a:r>
              <a:rPr lang="pt-BR" sz="1800" b="1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deformada</a:t>
            </a:r>
            <a:r>
              <a:rPr lang="pt-BR" b="1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de uma resolução mais fina perto da superfície e uma resolução relativamente grosseira na troposfera superior e na estratosfera, permite que um modelo resolva movimentos turbulentos de menor escala presentes na camada limite planetária.</a:t>
            </a:r>
            <a:endParaRPr lang="pt-BR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7893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0307D66F-1713-A18D-B52E-815391A8E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B1A6CE-2BD3-33E1-EA83-A43F926904D0}"/>
              </a:ext>
            </a:extLst>
          </p:cNvPr>
          <p:cNvSpPr txBox="1"/>
          <p:nvPr/>
        </p:nvSpPr>
        <p:spPr>
          <a:xfrm>
            <a:off x="298581" y="1113105"/>
            <a:ext cx="11719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Na </a:t>
            </a:r>
            <a:r>
              <a:rPr lang="pt-BR" sz="2400" b="1" i="1" u="sng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malha de grade (</a:t>
            </a:r>
            <a:r>
              <a:rPr lang="pt-BR" sz="2400" b="1" i="1" u="sng" dirty="0" err="1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stretched</a:t>
            </a:r>
            <a:r>
              <a:rPr lang="pt-BR" sz="2400" b="1" i="1" u="sng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) deformada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, os intervalos de grade variam espacialmente.</a:t>
            </a:r>
            <a:endParaRPr lang="pt-BR" sz="24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E86E41-175E-6F80-5AD5-B1B61E641BA2}"/>
              </a:ext>
            </a:extLst>
          </p:cNvPr>
          <p:cNvSpPr txBox="1"/>
          <p:nvPr/>
        </p:nvSpPr>
        <p:spPr>
          <a:xfrm>
            <a:off x="149290" y="2114672"/>
            <a:ext cx="120178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Desvantagens: </a:t>
            </a:r>
          </a:p>
          <a:p>
            <a:pPr marL="457200" indent="-457200" algn="just">
              <a:buAutoNum type="alphaLcParenBoth"/>
            </a:pP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Difícil de codificar as equações de diferenças finitas no computador. </a:t>
            </a:r>
          </a:p>
          <a:p>
            <a:pPr marL="457200" indent="-457200" algn="just">
              <a:buAutoNum type="alphaLcParenBoth"/>
            </a:pP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Reflexões podem ocorrer se os intervalos da grade forem muito esticados (</a:t>
            </a:r>
            <a:r>
              <a:rPr lang="pt-BR" sz="2400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Klemp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e Lilly 1978).</a:t>
            </a:r>
            <a:endParaRPr lang="pt-BR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8144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0307D66F-1713-A18D-B52E-815391A8E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B1A6CE-2BD3-33E1-EA83-A43F926904D0}"/>
              </a:ext>
            </a:extLst>
          </p:cNvPr>
          <p:cNvSpPr txBox="1"/>
          <p:nvPr/>
        </p:nvSpPr>
        <p:spPr>
          <a:xfrm>
            <a:off x="298581" y="1113105"/>
            <a:ext cx="11719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Na </a:t>
            </a:r>
            <a:r>
              <a:rPr lang="pt-BR" sz="2400" b="1" i="1" u="sng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malha de grade (</a:t>
            </a:r>
            <a:r>
              <a:rPr lang="pt-BR" sz="2400" b="1" i="1" u="sng" dirty="0" err="1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stretched</a:t>
            </a:r>
            <a:r>
              <a:rPr lang="pt-BR" sz="2400" b="1" i="1" u="sng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) deformada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, os intervalos de grade variam espacialmente.</a:t>
            </a:r>
            <a:endParaRPr lang="pt-BR" sz="24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EB8ED8-42E0-6AF1-9CA4-1C8FEFEE2DA3}"/>
              </a:ext>
            </a:extLst>
          </p:cNvPr>
          <p:cNvSpPr txBox="1"/>
          <p:nvPr/>
        </p:nvSpPr>
        <p:spPr>
          <a:xfrm>
            <a:off x="611156" y="2418288"/>
            <a:ext cx="112760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Em muitos modelos de </a:t>
            </a:r>
            <a:r>
              <a:rPr lang="pt-BR" sz="2400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mesoescala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e NWP, a </a:t>
            </a:r>
            <a:r>
              <a:rPr lang="pt-BR" sz="2400" b="1" i="0" u="sng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grade vertical costuma ser esticada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. A </a:t>
            </a:r>
            <a:r>
              <a:rPr lang="pt-BR" sz="2400" b="0" i="0" u="sng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mistura turbulenta vertical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fornece uma medida da </a:t>
            </a:r>
            <a:r>
              <a:rPr lang="pt-BR" sz="2400" b="1" i="0" u="sng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resolução de grade necessária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.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86CA5D7-1AB3-DFF2-7BF2-0A4343213C68}"/>
              </a:ext>
            </a:extLst>
          </p:cNvPr>
          <p:cNvSpPr txBox="1"/>
          <p:nvPr/>
        </p:nvSpPr>
        <p:spPr>
          <a:xfrm>
            <a:off x="611155" y="4544566"/>
            <a:ext cx="112760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Em geral, os modelos de </a:t>
            </a:r>
            <a:r>
              <a:rPr lang="pt-BR" sz="2400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mesoescala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e NWP têm os menores incrementos de grade perto da </a:t>
            </a:r>
            <a:r>
              <a:rPr lang="pt-BR" sz="2400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superficie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devido à circulação da camada limite planetária, e a malha da grade mais grosseira se estende para cima.</a:t>
            </a:r>
            <a:endParaRPr lang="pt-BR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140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0307D66F-1713-A18D-B52E-815391A8E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B1A6CE-2BD3-33E1-EA83-A43F926904D0}"/>
              </a:ext>
            </a:extLst>
          </p:cNvPr>
          <p:cNvSpPr txBox="1"/>
          <p:nvPr/>
        </p:nvSpPr>
        <p:spPr>
          <a:xfrm>
            <a:off x="298581" y="1113105"/>
            <a:ext cx="11719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Na </a:t>
            </a:r>
            <a:r>
              <a:rPr lang="pt-BR" sz="2400" b="1" i="1" u="sng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malha de grade (</a:t>
            </a:r>
            <a:r>
              <a:rPr lang="pt-BR" sz="2400" b="1" i="1" u="sng" dirty="0" err="1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stretched</a:t>
            </a:r>
            <a:r>
              <a:rPr lang="pt-BR" sz="2400" b="1" i="1" u="sng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) deformada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, os intervalos de grade variam espacialmente.</a:t>
            </a:r>
            <a:endParaRPr lang="pt-BR" sz="24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7DF9D46-5B44-74FE-23CA-5BE2A681E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11" y="2298665"/>
            <a:ext cx="5806694" cy="38711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C2A7A7C-D6AE-3410-F1AB-3ECCE3DA224B}"/>
              </a:ext>
            </a:extLst>
          </p:cNvPr>
          <p:cNvSpPr txBox="1"/>
          <p:nvPr/>
        </p:nvSpPr>
        <p:spPr>
          <a:xfrm>
            <a:off x="6820619" y="2605575"/>
            <a:ext cx="50198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Para evitar a reflexão interna dos contornos  internos, é desejável uma transição suave da resolução fina para a grosseira.</a:t>
            </a:r>
            <a:endParaRPr lang="pt-BR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8007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0307D66F-1713-A18D-B52E-815391A8E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B1A6CE-2BD3-33E1-EA83-A43F926904D0}"/>
              </a:ext>
            </a:extLst>
          </p:cNvPr>
          <p:cNvSpPr txBox="1"/>
          <p:nvPr/>
        </p:nvSpPr>
        <p:spPr>
          <a:xfrm>
            <a:off x="298581" y="1113105"/>
            <a:ext cx="11719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Na </a:t>
            </a:r>
            <a:r>
              <a:rPr lang="pt-BR" sz="2400" b="1" i="1" u="sng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malha de grade (</a:t>
            </a:r>
            <a:r>
              <a:rPr lang="pt-BR" sz="2400" b="1" i="1" u="sng" dirty="0" err="1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stretched</a:t>
            </a:r>
            <a:r>
              <a:rPr lang="pt-BR" sz="2400" b="1" i="1" u="sng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) deformada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, os intervalos de grade variam espacialmente.</a:t>
            </a:r>
            <a:endParaRPr lang="pt-BR" sz="24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BC2DBC1-A418-281B-BCCC-844B4C803768}"/>
              </a:ext>
            </a:extLst>
          </p:cNvPr>
          <p:cNvSpPr txBox="1"/>
          <p:nvPr/>
        </p:nvSpPr>
        <p:spPr>
          <a:xfrm>
            <a:off x="298581" y="2318858"/>
            <a:ext cx="11719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A </a:t>
            </a:r>
            <a:r>
              <a:rPr lang="pt-BR" sz="2400" b="0" i="0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extensão vertical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dos intervalos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da grade pode ser definida por uma </a:t>
            </a:r>
            <a:r>
              <a:rPr lang="pt-BR" sz="2400" b="1" i="1" u="sng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função conhecida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como uma </a:t>
            </a:r>
            <a:r>
              <a:rPr lang="pt-BR" sz="2400" b="0" i="0" u="sng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função logarítmica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ou especificada por alturas específicas.</a:t>
            </a:r>
            <a:endParaRPr lang="pt-BR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8200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1">
            <a:extLst>
              <a:ext uri="{FF2B5EF4-FFF2-40B4-BE49-F238E27FC236}">
                <a16:creationId xmlns:a16="http://schemas.microsoft.com/office/drawing/2014/main" id="{57E85BA5-96D7-54A2-C1D6-C1B2E5CD8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113105"/>
            <a:ext cx="8229600" cy="694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Aninhamento (</a:t>
            </a:r>
            <a:r>
              <a:rPr lang="pt-BR" altLang="pt-BR" sz="4400" dirty="0" err="1">
                <a:latin typeface="Calibri" panose="020F0502020204030204" pitchFamily="34" charset="0"/>
              </a:rPr>
              <a:t>Nesting</a:t>
            </a:r>
            <a:r>
              <a:rPr lang="pt-BR" altLang="pt-BR" sz="4400" dirty="0">
                <a:latin typeface="Calibri" panose="020F0502020204030204" pitchFamily="34" charset="0"/>
              </a:rPr>
              <a:t>)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02CCFDDF-F066-C53F-876D-1F1048347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588" y="2008188"/>
            <a:ext cx="5789612" cy="378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 Box 4">
            <a:extLst>
              <a:ext uri="{FF2B5EF4-FFF2-40B4-BE49-F238E27FC236}">
                <a16:creationId xmlns:a16="http://schemas.microsoft.com/office/drawing/2014/main" id="{0307D66F-1713-A18D-B52E-815391A8E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Aninhamento (</a:t>
            </a:r>
            <a:r>
              <a:rPr lang="pt-BR" altLang="pt-BR" sz="4400" dirty="0" err="1">
                <a:latin typeface="Calibri" panose="020F0502020204030204" pitchFamily="34" charset="0"/>
              </a:rPr>
              <a:t>Nesting</a:t>
            </a:r>
            <a:r>
              <a:rPr lang="pt-BR" altLang="pt-BR" sz="4400" dirty="0">
                <a:latin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5746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0307D66F-1713-A18D-B52E-815391A8E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B1A6CE-2BD3-33E1-EA83-A43F926904D0}"/>
              </a:ext>
            </a:extLst>
          </p:cNvPr>
          <p:cNvSpPr txBox="1"/>
          <p:nvPr/>
        </p:nvSpPr>
        <p:spPr>
          <a:xfrm>
            <a:off x="298581" y="1113105"/>
            <a:ext cx="11719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Na </a:t>
            </a:r>
            <a:r>
              <a:rPr lang="pt-BR" sz="2400" b="1" i="1" u="sng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malha de grade aninhada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.</a:t>
            </a:r>
            <a:endParaRPr lang="pt-BR" sz="24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AE625FF-4E87-6F8A-87FB-4822013E3EE7}"/>
                  </a:ext>
                </a:extLst>
              </p:cNvPr>
              <p:cNvSpPr txBox="1"/>
              <p:nvPr/>
            </p:nvSpPr>
            <p:spPr>
              <a:xfrm>
                <a:off x="236376" y="1964353"/>
                <a:ext cx="11719248" cy="4893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Um alinhamento bidirecional (</a:t>
                </a:r>
                <a:r>
                  <a:rPr lang="pt-BR" sz="2400" b="0" i="0" u="sng" dirty="0" err="1">
                    <a:solidFill>
                      <a:srgbClr val="0070C0"/>
                    </a:solidFill>
                    <a:effectLst/>
                    <a:latin typeface="Arial Black" panose="020B0A04020102020204" pitchFamily="34" charset="0"/>
                  </a:rPr>
                  <a:t>two-way</a:t>
                </a:r>
                <a:r>
                  <a:rPr lang="pt-BR" sz="2400" b="0" i="0" u="sng" dirty="0">
                    <a:solidFill>
                      <a:srgbClr val="0070C0"/>
                    </a:solidFill>
                    <a:effectLst/>
                    <a:latin typeface="Arial Black" panose="020B0A04020102020204" pitchFamily="34" charset="0"/>
                  </a:rPr>
                  <a:t> </a:t>
                </a:r>
                <a:r>
                  <a:rPr lang="pt-BR" sz="2400" b="0" i="0" u="sng" dirty="0" err="1">
                    <a:solidFill>
                      <a:srgbClr val="0070C0"/>
                    </a:solidFill>
                    <a:effectLst/>
                    <a:latin typeface="Arial Black" panose="020B0A04020102020204" pitchFamily="34" charset="0"/>
                  </a:rPr>
                  <a:t>stretching</a:t>
                </a:r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) também pode ser usado. </a:t>
                </a:r>
              </a:p>
              <a:p>
                <a:endParaRPr lang="pt-BR" sz="2400" dirty="0">
                  <a:solidFill>
                    <a:srgbClr val="3C4043"/>
                  </a:solidFill>
                  <a:latin typeface="Arial Black" panose="020B0A04020102020204" pitchFamily="34" charset="0"/>
                </a:endParaRPr>
              </a:p>
              <a:p>
                <a:pPr algn="just"/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Por exemplo, ao simular fluxo com um nível crítico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dirty="0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dirty="0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pt-BR" sz="2400" b="0" i="1" dirty="0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, onde a velocidade básica do vento é igual à velocidade de fase de uma onda em propagação [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sz="2400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400" b="0" i="1" smtClean="0">
                                <a:solidFill>
                                  <a:srgbClr val="3C4043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smtClean="0">
                                <a:solidFill>
                                  <a:srgbClr val="3C4043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pt-BR" sz="2400" b="0" i="1" smtClean="0">
                                <a:solidFill>
                                  <a:srgbClr val="3C4043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pt-BR" sz="2400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], uma resolução muito mais fina é necessária para resolver a onda que tem comprimento de onda vertical aproximando-se de 0 nas proximidades do nível crítico. </a:t>
                </a:r>
              </a:p>
              <a:p>
                <a:pPr algn="just"/>
                <a:endParaRPr lang="pt-BR" sz="2400" dirty="0">
                  <a:solidFill>
                    <a:srgbClr val="3C4043"/>
                  </a:solidFill>
                  <a:latin typeface="Arial Black" panose="020B0A04020102020204" pitchFamily="34" charset="0"/>
                </a:endParaRPr>
              </a:p>
              <a:p>
                <a:pPr algn="just"/>
                <a:r>
                  <a:rPr lang="pt-BR" sz="24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Nessa situação, pode ser necessário definir uma malha de grade de deformada com uma resolução muito fina próxima ao nível crítico e que se estende para uma resolução mais grosseira tanto para cima quanto para baixo.</a:t>
                </a:r>
                <a:endParaRPr lang="pt-BR" sz="2400" dirty="0"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AE625FF-4E87-6F8A-87FB-4822013E3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76" y="1964353"/>
                <a:ext cx="11719248" cy="4893647"/>
              </a:xfrm>
              <a:prstGeom prst="rect">
                <a:avLst/>
              </a:prstGeom>
              <a:blipFill>
                <a:blip r:embed="rId3"/>
                <a:stretch>
                  <a:fillRect l="-832" t="-996" r="-780" b="-186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0751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0307D66F-1713-A18D-B52E-815391A8E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B1A6CE-2BD3-33E1-EA83-A43F926904D0}"/>
              </a:ext>
            </a:extLst>
          </p:cNvPr>
          <p:cNvSpPr txBox="1"/>
          <p:nvPr/>
        </p:nvSpPr>
        <p:spPr>
          <a:xfrm>
            <a:off x="298581" y="2256100"/>
            <a:ext cx="117192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Uma alternativa à abordagem de grade deformada </a:t>
            </a:r>
            <a:r>
              <a:rPr lang="pt-BR" sz="2400" b="1" i="0" u="sng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é inserir uma malha de grade de malha fina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ou seja, </a:t>
            </a:r>
            <a:r>
              <a:rPr lang="pt-BR" sz="2400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uma malha de grade aninhada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dentro de </a:t>
            </a:r>
            <a:r>
              <a:rPr lang="pt-BR" sz="2400" b="1" i="0" u="sng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uma grade grossa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.</a:t>
            </a:r>
            <a:endParaRPr lang="pt-BR" sz="2400" dirty="0">
              <a:solidFill>
                <a:srgbClr val="3C4043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54A7CA-E1CA-8E4B-526A-8B01B865A1BF}"/>
              </a:ext>
            </a:extLst>
          </p:cNvPr>
          <p:cNvSpPr txBox="1"/>
          <p:nvPr/>
        </p:nvSpPr>
        <p:spPr>
          <a:xfrm>
            <a:off x="504630" y="3944239"/>
            <a:ext cx="111827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Desta forma, </a:t>
            </a:r>
            <a:r>
              <a:rPr lang="pt-BR" sz="2400" b="1" i="0" u="sng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permite-nos simular as características de pequena escala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que não são resolvíveis usando a malha de grade grossa. </a:t>
            </a:r>
          </a:p>
          <a:p>
            <a:endParaRPr lang="pt-BR" sz="2400" dirty="0">
              <a:solidFill>
                <a:srgbClr val="3C4043"/>
              </a:solidFill>
              <a:latin typeface="Arial Black" panose="020B0A04020102020204" pitchFamily="34" charset="0"/>
            </a:endParaRPr>
          </a:p>
          <a:p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A </a:t>
            </a:r>
            <a:r>
              <a:rPr lang="pt-BR" sz="2400" b="0" i="0" u="sng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malha grossa fornece as condições de contorno da malha fina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.</a:t>
            </a:r>
          </a:p>
          <a:p>
            <a:endParaRPr lang="pt-BR" sz="2400" dirty="0">
              <a:solidFill>
                <a:srgbClr val="3C4043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3B101F-1FC9-F705-A5FB-4C93EDA431C6}"/>
              </a:ext>
            </a:extLst>
          </p:cNvPr>
          <p:cNvSpPr txBox="1"/>
          <p:nvPr/>
        </p:nvSpPr>
        <p:spPr>
          <a:xfrm>
            <a:off x="298581" y="1113105"/>
            <a:ext cx="11719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Na </a:t>
            </a:r>
            <a:r>
              <a:rPr lang="pt-BR" sz="2400" b="1" i="1" u="sng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malha de grade aninhada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.</a:t>
            </a:r>
            <a:endParaRPr lang="pt-BR" sz="24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1091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0307D66F-1713-A18D-B52E-815391A8E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B1A6CE-2BD3-33E1-EA83-A43F926904D0}"/>
              </a:ext>
            </a:extLst>
          </p:cNvPr>
          <p:cNvSpPr txBox="1"/>
          <p:nvPr/>
        </p:nvSpPr>
        <p:spPr>
          <a:xfrm>
            <a:off x="298581" y="2578828"/>
            <a:ext cx="11719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Dois </a:t>
            </a:r>
            <a:r>
              <a:rPr lang="pt-BR" sz="2400" b="0" i="0" u="sng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tipos de aninhamento de grade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podem ser usados neste tipo de malhas de grade: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164F234-3DB0-3EF4-C473-DF1D872311C6}"/>
              </a:ext>
            </a:extLst>
          </p:cNvPr>
          <p:cNvSpPr txBox="1"/>
          <p:nvPr/>
        </p:nvSpPr>
        <p:spPr>
          <a:xfrm>
            <a:off x="573832" y="3806161"/>
            <a:ext cx="112760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 algn="just">
              <a:buAutoNum type="romanLcParenBoth"/>
            </a:pPr>
            <a:r>
              <a:rPr lang="pt-BR" sz="2400" b="1" i="0" u="sng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Aninhamento unidirecional (</a:t>
            </a:r>
            <a:r>
              <a:rPr lang="pt-BR" sz="2400" b="1" i="0" u="sng" dirty="0" err="1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One-way</a:t>
            </a:r>
            <a:r>
              <a:rPr lang="pt-BR" sz="2400" b="1" i="0" u="sng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)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ou representação de grade parasitária: Permita apenas que perturbações na malha de grade grosseira entrem na malha de grade aninhada fina. </a:t>
            </a:r>
          </a:p>
          <a:p>
            <a:pPr marL="400050" indent="-400050" algn="just">
              <a:buAutoNum type="romanLcParenBoth"/>
            </a:pPr>
            <a:endParaRPr lang="pt-BR" sz="2400" dirty="0">
              <a:solidFill>
                <a:srgbClr val="3C4043"/>
              </a:solidFill>
              <a:latin typeface="Arial Black" panose="020B0A04020102020204" pitchFamily="34" charset="0"/>
            </a:endParaRPr>
          </a:p>
          <a:p>
            <a:pPr marL="400050" indent="-400050" algn="just">
              <a:buAutoNum type="romanLcParenBoth"/>
            </a:pPr>
            <a:r>
              <a:rPr lang="pt-BR" sz="2400" b="1" i="0" u="sng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Interação bidirecional (</a:t>
            </a:r>
            <a:r>
              <a:rPr lang="pt-BR" sz="2400" b="1" i="0" u="sng" dirty="0" err="1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two-way</a:t>
            </a:r>
            <a:r>
              <a:rPr lang="pt-BR" sz="2400" b="1" i="0" u="sng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)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: permite que perturbações entrem e saiam da malha de grade aninhada fina.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42D07EA-D0E1-4F24-B77B-8AF8CB86E31D}"/>
              </a:ext>
            </a:extLst>
          </p:cNvPr>
          <p:cNvSpPr txBox="1"/>
          <p:nvPr/>
        </p:nvSpPr>
        <p:spPr>
          <a:xfrm>
            <a:off x="298581" y="1113105"/>
            <a:ext cx="11719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Na </a:t>
            </a:r>
            <a:r>
              <a:rPr lang="pt-BR" sz="2400" b="1" i="1" u="sng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malha de grade aninhada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.</a:t>
            </a:r>
            <a:endParaRPr lang="pt-BR" sz="24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4485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0307D66F-1713-A18D-B52E-815391A8E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B1A6CE-2BD3-33E1-EA83-A43F926904D0}"/>
              </a:ext>
            </a:extLst>
          </p:cNvPr>
          <p:cNvSpPr txBox="1"/>
          <p:nvPr/>
        </p:nvSpPr>
        <p:spPr>
          <a:xfrm>
            <a:off x="298581" y="2256100"/>
            <a:ext cx="11719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Dois </a:t>
            </a:r>
            <a:r>
              <a:rPr lang="pt-BR" sz="2400" b="0" i="0" u="sng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tipos de aninhamento de grade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podem ser usados neste tipo de malhas de grade: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4EBBBC7-7A80-3952-436E-111FE8A117AC}"/>
              </a:ext>
            </a:extLst>
          </p:cNvPr>
          <p:cNvSpPr txBox="1"/>
          <p:nvPr/>
        </p:nvSpPr>
        <p:spPr>
          <a:xfrm>
            <a:off x="298581" y="3648665"/>
            <a:ext cx="114579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Vantagens: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Permite que sistemas e processos climáticos de menor escala sejam simulados sem sobrecarregar o tempo computacional.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A03B474-C119-A8DC-67BB-21460C288EE2}"/>
              </a:ext>
            </a:extLst>
          </p:cNvPr>
          <p:cNvSpPr txBox="1"/>
          <p:nvPr/>
        </p:nvSpPr>
        <p:spPr>
          <a:xfrm>
            <a:off x="298581" y="1113105"/>
            <a:ext cx="11719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Na </a:t>
            </a:r>
            <a:r>
              <a:rPr lang="pt-BR" sz="2400" b="1" i="1" u="sng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malha de grade aninhada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.</a:t>
            </a:r>
            <a:endParaRPr lang="pt-BR" sz="2400" dirty="0">
              <a:solidFill>
                <a:srgbClr val="3C404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055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>
            <a:extLst>
              <a:ext uri="{FF2B5EF4-FFF2-40B4-BE49-F238E27FC236}">
                <a16:creationId xmlns:a16="http://schemas.microsoft.com/office/drawing/2014/main" id="{AA4F4A96-D86C-0B31-6160-4FFD42010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5525" y="72930"/>
            <a:ext cx="3560949" cy="489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Valores típicos  </a:t>
            </a:r>
          </a:p>
        </p:txBody>
      </p:sp>
      <p:sp>
        <p:nvSpPr>
          <p:cNvPr id="8194" name="Text Box 2">
            <a:extLst>
              <a:ext uri="{FF2B5EF4-FFF2-40B4-BE49-F238E27FC236}">
                <a16:creationId xmlns:a16="http://schemas.microsoft.com/office/drawing/2014/main" id="{50169A4B-0B48-33D7-B0FA-5F6F8E676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412" y="1156447"/>
            <a:ext cx="11577917" cy="5701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329863" algn="l"/>
                <a:tab pos="107791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09650" indent="-284163">
              <a:tabLst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329863" algn="l"/>
                <a:tab pos="107791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329863" algn="l"/>
                <a:tab pos="107791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329863" algn="l"/>
                <a:tab pos="107791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329863" algn="l"/>
                <a:tab pos="107791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329863" algn="l"/>
                <a:tab pos="107791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329863" algn="l"/>
                <a:tab pos="107791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329863" algn="l"/>
                <a:tab pos="107791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822450" algn="l"/>
                <a:tab pos="2736850" algn="l"/>
                <a:tab pos="3651250" algn="l"/>
                <a:tab pos="4565650" algn="l"/>
                <a:tab pos="5480050" algn="l"/>
                <a:tab pos="6394450" algn="l"/>
                <a:tab pos="7308850" algn="l"/>
                <a:tab pos="8223250" algn="l"/>
                <a:tab pos="9137650" algn="l"/>
                <a:tab pos="10052050" algn="l"/>
                <a:tab pos="10329863" algn="l"/>
                <a:tab pos="107791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algn="just">
              <a:spcBef>
                <a:spcPts val="675"/>
              </a:spcBef>
              <a:buClr>
                <a:srgbClr val="0033CC"/>
              </a:buClr>
              <a:buFont typeface="Arial" panose="020B0604020202020204" pitchFamily="34" charset="0"/>
              <a:buChar char="–"/>
            </a:pPr>
            <a:r>
              <a:rPr lang="pt-BR" altLang="pt-BR" sz="2700" dirty="0">
                <a:solidFill>
                  <a:srgbClr val="0033CC"/>
                </a:solidFill>
                <a:latin typeface="Tahoma" panose="020B0604030504040204" pitchFamily="34" charset="0"/>
              </a:rPr>
              <a:t>U ~ 10 m s</a:t>
            </a:r>
            <a:r>
              <a:rPr lang="pt-BR" altLang="pt-BR" sz="2700" baseline="30000" dirty="0">
                <a:solidFill>
                  <a:srgbClr val="0033CC"/>
                </a:solidFill>
                <a:latin typeface="Tahoma" panose="020B0604030504040204" pitchFamily="34" charset="0"/>
              </a:rPr>
              <a:t>-1</a:t>
            </a:r>
            <a:r>
              <a:rPr lang="pt-BR" altLang="pt-BR" sz="2700" dirty="0">
                <a:solidFill>
                  <a:srgbClr val="0033CC"/>
                </a:solidFill>
                <a:latin typeface="Tahoma" panose="020B0604030504040204" pitchFamily="34" charset="0"/>
              </a:rPr>
              <a:t>	: velocidade horizontal</a:t>
            </a:r>
          </a:p>
          <a:p>
            <a:pPr lvl="1" algn="just">
              <a:spcBef>
                <a:spcPts val="675"/>
              </a:spcBef>
              <a:buClr>
                <a:srgbClr val="0033CC"/>
              </a:buClr>
              <a:buFont typeface="Arial" panose="020B0604020202020204" pitchFamily="34" charset="0"/>
              <a:buChar char="–"/>
            </a:pPr>
            <a:endParaRPr lang="en-US" altLang="pt-BR" sz="2700" dirty="0">
              <a:solidFill>
                <a:srgbClr val="0033CC"/>
              </a:solidFill>
              <a:latin typeface="Tahoma" panose="020B0604030504040204" pitchFamily="34" charset="0"/>
            </a:endParaRPr>
          </a:p>
          <a:p>
            <a:pPr lvl="1" algn="just">
              <a:spcBef>
                <a:spcPts val="675"/>
              </a:spcBef>
              <a:buClr>
                <a:srgbClr val="0033CC"/>
              </a:buClr>
              <a:buFont typeface="Arial" panose="020B0604020202020204" pitchFamily="34" charset="0"/>
              <a:buChar char="–"/>
            </a:pPr>
            <a:r>
              <a:rPr lang="pt-BR" altLang="pt-BR" sz="2700" dirty="0">
                <a:solidFill>
                  <a:srgbClr val="0033CC"/>
                </a:solidFill>
                <a:latin typeface="Tahoma" panose="020B0604030504040204" pitchFamily="34" charset="0"/>
              </a:rPr>
              <a:t>W ~ 1 cm s</a:t>
            </a:r>
            <a:r>
              <a:rPr lang="pt-BR" altLang="pt-BR" sz="2700" baseline="30000" dirty="0">
                <a:solidFill>
                  <a:srgbClr val="0033CC"/>
                </a:solidFill>
                <a:latin typeface="Tahoma" panose="020B0604030504040204" pitchFamily="34" charset="0"/>
              </a:rPr>
              <a:t>-1 </a:t>
            </a:r>
            <a:r>
              <a:rPr lang="pt-BR" altLang="pt-BR" sz="2700" dirty="0">
                <a:solidFill>
                  <a:srgbClr val="0033CC"/>
                </a:solidFill>
                <a:latin typeface="Tahoma" panose="020B0604030504040204" pitchFamily="34" charset="0"/>
              </a:rPr>
              <a:t>     : velocidade vertical</a:t>
            </a:r>
          </a:p>
          <a:p>
            <a:pPr lvl="1" algn="just">
              <a:spcBef>
                <a:spcPts val="675"/>
              </a:spcBef>
              <a:buClr>
                <a:srgbClr val="0033CC"/>
              </a:buClr>
              <a:buFont typeface="Arial" panose="020B0604020202020204" pitchFamily="34" charset="0"/>
              <a:buChar char="–"/>
            </a:pPr>
            <a:endParaRPr lang="en-US" altLang="pt-BR" sz="2700" dirty="0">
              <a:solidFill>
                <a:srgbClr val="0033CC"/>
              </a:solidFill>
              <a:latin typeface="Tahoma" panose="020B0604030504040204" pitchFamily="34" charset="0"/>
            </a:endParaRPr>
          </a:p>
          <a:p>
            <a:pPr lvl="1" algn="just">
              <a:spcBef>
                <a:spcPts val="675"/>
              </a:spcBef>
              <a:buClr>
                <a:srgbClr val="0033CC"/>
              </a:buClr>
              <a:buFont typeface="Arial" panose="020B0604020202020204" pitchFamily="34" charset="0"/>
              <a:buChar char="–"/>
            </a:pPr>
            <a:r>
              <a:rPr lang="en-US" altLang="pt-BR" sz="2700" dirty="0">
                <a:solidFill>
                  <a:srgbClr val="0033CC"/>
                </a:solidFill>
                <a:latin typeface="Tahoma" panose="020B0604030504040204" pitchFamily="34" charset="0"/>
              </a:rPr>
              <a:t>L ~ 10</a:t>
            </a:r>
            <a:r>
              <a:rPr lang="en-US" altLang="pt-BR" sz="2700" baseline="30000" dirty="0">
                <a:solidFill>
                  <a:srgbClr val="0033CC"/>
                </a:solidFill>
                <a:latin typeface="Tahoma" panose="020B0604030504040204" pitchFamily="34" charset="0"/>
              </a:rPr>
              <a:t>6</a:t>
            </a:r>
            <a:r>
              <a:rPr lang="en-US" altLang="pt-BR" sz="2700" dirty="0">
                <a:solidFill>
                  <a:srgbClr val="0033CC"/>
                </a:solidFill>
                <a:latin typeface="Tahoma" panose="020B0604030504040204" pitchFamily="34" charset="0"/>
              </a:rPr>
              <a:t> m	        : </a:t>
            </a:r>
            <a:r>
              <a:rPr lang="pt-BR" altLang="pt-BR" sz="2700" dirty="0">
                <a:solidFill>
                  <a:srgbClr val="0033CC"/>
                </a:solidFill>
                <a:latin typeface="Tahoma" panose="020B0604030504040204" pitchFamily="34" charset="0"/>
              </a:rPr>
              <a:t>comprimento</a:t>
            </a:r>
          </a:p>
          <a:p>
            <a:pPr lvl="1" algn="just">
              <a:spcBef>
                <a:spcPts val="675"/>
              </a:spcBef>
              <a:buClr>
                <a:srgbClr val="0033CC"/>
              </a:buClr>
              <a:buFont typeface="Arial" panose="020B0604020202020204" pitchFamily="34" charset="0"/>
              <a:buChar char="–"/>
            </a:pPr>
            <a:endParaRPr lang="pt-BR" altLang="pt-BR" sz="2700" dirty="0">
              <a:solidFill>
                <a:srgbClr val="0033CC"/>
              </a:solidFill>
              <a:latin typeface="Tahoma" panose="020B0604030504040204" pitchFamily="34" charset="0"/>
            </a:endParaRPr>
          </a:p>
          <a:p>
            <a:pPr lvl="1" algn="just">
              <a:spcBef>
                <a:spcPts val="675"/>
              </a:spcBef>
              <a:buClr>
                <a:srgbClr val="0033CC"/>
              </a:buClr>
              <a:buFont typeface="Arial" panose="020B0604020202020204" pitchFamily="34" charset="0"/>
              <a:buChar char="–"/>
            </a:pPr>
            <a:r>
              <a:rPr lang="pt-BR" altLang="pt-BR" sz="2700" dirty="0">
                <a:solidFill>
                  <a:srgbClr val="0033CC"/>
                </a:solidFill>
                <a:latin typeface="Tahoma" panose="020B0604030504040204" pitchFamily="34" charset="0"/>
              </a:rPr>
              <a:t>H ~ 10</a:t>
            </a:r>
            <a:r>
              <a:rPr lang="pt-BR" altLang="pt-BR" sz="2700" baseline="30000" dirty="0">
                <a:solidFill>
                  <a:srgbClr val="0033CC"/>
                </a:solidFill>
                <a:latin typeface="Tahoma" panose="020B0604030504040204" pitchFamily="34" charset="0"/>
              </a:rPr>
              <a:t>4 </a:t>
            </a:r>
            <a:r>
              <a:rPr lang="pt-BR" altLang="pt-BR" sz="2700" dirty="0">
                <a:solidFill>
                  <a:srgbClr val="0033CC"/>
                </a:solidFill>
                <a:latin typeface="Tahoma" panose="020B0604030504040204" pitchFamily="34" charset="0"/>
              </a:rPr>
              <a:t>m	        : profundidade</a:t>
            </a:r>
          </a:p>
          <a:p>
            <a:pPr lvl="1" algn="just">
              <a:spcBef>
                <a:spcPts val="675"/>
              </a:spcBef>
              <a:buClr>
                <a:srgbClr val="0033CC"/>
              </a:buClr>
              <a:buFont typeface="Arial" panose="020B0604020202020204" pitchFamily="34" charset="0"/>
              <a:buChar char="–"/>
            </a:pPr>
            <a:endParaRPr lang="en-US" altLang="pt-BR" sz="2700" dirty="0">
              <a:solidFill>
                <a:srgbClr val="0033CC"/>
              </a:solidFill>
              <a:latin typeface="Tahoma" panose="020B0604030504040204" pitchFamily="34" charset="0"/>
            </a:endParaRPr>
          </a:p>
          <a:p>
            <a:pPr lvl="1" algn="just">
              <a:spcBef>
                <a:spcPts val="675"/>
              </a:spcBef>
              <a:buClr>
                <a:srgbClr val="0033CC"/>
              </a:buClr>
              <a:buFont typeface="Arial" panose="020B0604020202020204" pitchFamily="34" charset="0"/>
              <a:buChar char="–"/>
            </a:pPr>
            <a:r>
              <a:rPr lang="en-US" altLang="pt-BR" sz="2700" dirty="0" err="1">
                <a:solidFill>
                  <a:srgbClr val="0033CC"/>
                </a:solidFill>
                <a:latin typeface="Tahoma" panose="020B0604030504040204" pitchFamily="34" charset="0"/>
              </a:rPr>
              <a:t>dP</a:t>
            </a:r>
            <a:r>
              <a:rPr lang="en-US" altLang="pt-BR" sz="2700" dirty="0">
                <a:solidFill>
                  <a:srgbClr val="0033CC"/>
                </a:solidFill>
                <a:latin typeface="Tahoma" panose="020B0604030504040204" pitchFamily="34" charset="0"/>
              </a:rPr>
              <a:t>/r ~ 10</a:t>
            </a:r>
            <a:r>
              <a:rPr lang="en-US" altLang="pt-BR" sz="2700" baseline="30000" dirty="0">
                <a:solidFill>
                  <a:srgbClr val="0033CC"/>
                </a:solidFill>
                <a:latin typeface="Tahoma" panose="020B0604030504040204" pitchFamily="34" charset="0"/>
              </a:rPr>
              <a:t>3 </a:t>
            </a:r>
            <a:r>
              <a:rPr lang="en-US" altLang="pt-BR" sz="2700" dirty="0">
                <a:solidFill>
                  <a:srgbClr val="0033CC"/>
                </a:solidFill>
                <a:latin typeface="Tahoma" panose="020B0604030504040204" pitchFamily="34" charset="0"/>
              </a:rPr>
              <a:t>m</a:t>
            </a:r>
            <a:r>
              <a:rPr lang="en-US" altLang="pt-BR" sz="2700" baseline="30000" dirty="0">
                <a:solidFill>
                  <a:srgbClr val="0033CC"/>
                </a:solidFill>
                <a:latin typeface="Tahoma" panose="020B0604030504040204" pitchFamily="34" charset="0"/>
              </a:rPr>
              <a:t>2 </a:t>
            </a:r>
            <a:r>
              <a:rPr lang="en-US" altLang="pt-BR" sz="2700" dirty="0">
                <a:solidFill>
                  <a:srgbClr val="0033CC"/>
                </a:solidFill>
                <a:latin typeface="Tahoma" panose="020B0604030504040204" pitchFamily="34" charset="0"/>
              </a:rPr>
              <a:t>s</a:t>
            </a:r>
            <a:r>
              <a:rPr lang="en-US" altLang="pt-BR" sz="2700" baseline="30000" dirty="0">
                <a:solidFill>
                  <a:srgbClr val="0033CC"/>
                </a:solidFill>
                <a:latin typeface="Tahoma" panose="020B0604030504040204" pitchFamily="34" charset="0"/>
              </a:rPr>
              <a:t>-2 </a:t>
            </a:r>
            <a:r>
              <a:rPr lang="en-US" altLang="pt-BR" sz="2700" dirty="0">
                <a:solidFill>
                  <a:srgbClr val="0033CC"/>
                </a:solidFill>
                <a:latin typeface="Tahoma" panose="020B0604030504040204" pitchFamily="34" charset="0"/>
              </a:rPr>
              <a:t>	</a:t>
            </a:r>
            <a:r>
              <a:rPr lang="pt-BR" altLang="pt-BR" sz="2700" dirty="0">
                <a:solidFill>
                  <a:srgbClr val="0033CC"/>
                </a:solidFill>
                <a:latin typeface="Tahoma" panose="020B0604030504040204" pitchFamily="34" charset="0"/>
              </a:rPr>
              <a:t>: flutuação horizontal de pressão</a:t>
            </a:r>
          </a:p>
          <a:p>
            <a:pPr marL="725487" lvl="1" indent="0" algn="just">
              <a:spcBef>
                <a:spcPts val="675"/>
              </a:spcBef>
              <a:buClr>
                <a:srgbClr val="0033CC"/>
              </a:buClr>
            </a:pPr>
            <a:r>
              <a:rPr lang="pt-BR" altLang="pt-BR" sz="2700" dirty="0">
                <a:solidFill>
                  <a:srgbClr val="0033CC"/>
                </a:solidFill>
                <a:latin typeface="Tahoma" panose="020B0604030504040204" pitchFamily="34" charset="0"/>
              </a:rPr>
              <a:t> </a:t>
            </a:r>
          </a:p>
          <a:p>
            <a:pPr lvl="1" algn="just">
              <a:spcBef>
                <a:spcPts val="675"/>
              </a:spcBef>
              <a:buClr>
                <a:srgbClr val="0033CC"/>
              </a:buClr>
              <a:buFont typeface="Arial" panose="020B0604020202020204" pitchFamily="34" charset="0"/>
              <a:buChar char="–"/>
            </a:pPr>
            <a:r>
              <a:rPr lang="en-US" altLang="pt-BR" sz="2700" dirty="0">
                <a:solidFill>
                  <a:srgbClr val="0033CC"/>
                </a:solidFill>
                <a:latin typeface="Tahoma" panose="020B0604030504040204" pitchFamily="34" charset="0"/>
              </a:rPr>
              <a:t>T=L/U ~ 10</a:t>
            </a:r>
            <a:r>
              <a:rPr lang="en-US" altLang="pt-BR" sz="2700" baseline="30000" dirty="0">
                <a:solidFill>
                  <a:srgbClr val="0033CC"/>
                </a:solidFill>
                <a:latin typeface="Tahoma" panose="020B0604030504040204" pitchFamily="34" charset="0"/>
              </a:rPr>
              <a:t>5</a:t>
            </a:r>
            <a:r>
              <a:rPr lang="en-US" altLang="pt-BR" sz="2700" dirty="0">
                <a:solidFill>
                  <a:srgbClr val="0033CC"/>
                </a:solidFill>
                <a:latin typeface="Tahoma" panose="020B0604030504040204" pitchFamily="34" charset="0"/>
              </a:rPr>
              <a:t> s	: tempo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0307D66F-1713-A18D-B52E-815391A8E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B1A6CE-2BD3-33E1-EA83-A43F926904D0}"/>
              </a:ext>
            </a:extLst>
          </p:cNvPr>
          <p:cNvSpPr txBox="1"/>
          <p:nvPr/>
        </p:nvSpPr>
        <p:spPr>
          <a:xfrm>
            <a:off x="298581" y="1113105"/>
            <a:ext cx="11719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Dois </a:t>
            </a:r>
            <a:r>
              <a:rPr lang="pt-BR" sz="2400" b="0" i="0" u="sng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tipos de aninhamento de grade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podem ser usados neste tipo de malhas de grade: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726BBB2-8500-CEFA-9C29-589E4E4168C1}"/>
              </a:ext>
            </a:extLst>
          </p:cNvPr>
          <p:cNvSpPr txBox="1"/>
          <p:nvPr/>
        </p:nvSpPr>
        <p:spPr>
          <a:xfrm>
            <a:off x="536511" y="1944102"/>
            <a:ext cx="1135690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Desvantagens: </a:t>
            </a:r>
          </a:p>
          <a:p>
            <a:pPr marL="342900" indent="-342900" algn="just">
              <a:buAutoNum type="arabicParenBoth"/>
            </a:pP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Condições de </a:t>
            </a:r>
            <a:r>
              <a:rPr lang="pt-BR" sz="2400" b="1" i="0" u="sng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contorno de interface imprecisas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levarão a </a:t>
            </a:r>
            <a:r>
              <a:rPr lang="pt-BR" sz="2400" b="1" i="0" u="sng" dirty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soluções numéricas imprecisas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no domínio interno (aninhamento unidirecional) ou em ambos os domínios (aninhamento bidirecional). </a:t>
            </a:r>
          </a:p>
          <a:p>
            <a:pPr marL="342900" indent="-342900" algn="just">
              <a:buAutoNum type="arabicParenBoth"/>
            </a:pPr>
            <a:endParaRPr lang="pt-BR" sz="2400" dirty="0">
              <a:solidFill>
                <a:srgbClr val="3C4043"/>
              </a:solidFill>
              <a:latin typeface="Arial Black" panose="020B0A04020102020204" pitchFamily="34" charset="0"/>
            </a:endParaRPr>
          </a:p>
          <a:p>
            <a:pPr marL="342900" indent="-342900" algn="just">
              <a:buAutoNum type="arabicParenBoth"/>
            </a:pP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A </a:t>
            </a:r>
            <a:r>
              <a:rPr lang="pt-BR" sz="2400" b="1" i="0" u="sng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interação entre múltiplas malhas aninhadas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particularmente a </a:t>
            </a:r>
            <a:r>
              <a:rPr lang="pt-BR" sz="2400" b="1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tendência de propagação de ondas dispersivas para mudar descontinuamente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suas velocidades ao passar de uma malha para a próxima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e </a:t>
            </a:r>
            <a:r>
              <a:rPr lang="pt-BR" sz="2400" b="0" i="0" dirty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refletir fora dos limites de cada malha aninhada, tem sido um tópico de grande preocupação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( </a:t>
            </a:r>
            <a:r>
              <a:rPr lang="pt-BR" sz="2400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Dietachmayer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e </a:t>
            </a:r>
            <a:r>
              <a:rPr lang="pt-BR" sz="2400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Droegemeier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1992).</a:t>
            </a:r>
            <a:endParaRPr lang="pt-BR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3581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>
            <a:extLst>
              <a:ext uri="{FF2B5EF4-FFF2-40B4-BE49-F238E27FC236}">
                <a16:creationId xmlns:a16="http://schemas.microsoft.com/office/drawing/2014/main" id="{6F22DBC4-B626-F12A-E250-6625CB9BC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066801"/>
            <a:ext cx="8820150" cy="517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3FDADD75-1D29-2731-8F66-99B44F557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altLang="pt-BR" sz="4400" dirty="0">
                <a:latin typeface="Calibri" panose="020F0502020204030204" pitchFamily="34" charset="0"/>
              </a:rPr>
              <a:t>Aninhamento (</a:t>
            </a:r>
            <a:r>
              <a:rPr lang="pt-BR" altLang="pt-BR" sz="4400" dirty="0" err="1">
                <a:latin typeface="Calibri" panose="020F0502020204030204" pitchFamily="34" charset="0"/>
              </a:rPr>
              <a:t>Nesting</a:t>
            </a:r>
            <a:r>
              <a:rPr lang="pt-BR" altLang="pt-BR" sz="4400" dirty="0">
                <a:latin typeface="Calibri" panose="020F0502020204030204" pitchFamily="34" charset="0"/>
              </a:rPr>
              <a:t>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923C3159-145A-6EE2-2013-C0222689B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2538C34-6511-D653-BB96-7EB47B0BCE71}"/>
              </a:ext>
            </a:extLst>
          </p:cNvPr>
          <p:cNvSpPr txBox="1"/>
          <p:nvPr/>
        </p:nvSpPr>
        <p:spPr>
          <a:xfrm>
            <a:off x="293914" y="2690336"/>
            <a:ext cx="117425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Vantagens: 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pode </a:t>
            </a:r>
            <a:r>
              <a:rPr lang="pt-BR" b="0" i="0" dirty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seguir o sistema meteorológico 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e sempre fornecer uma resolução mais precisa nas proximidades do sistema meteorológico. </a:t>
            </a:r>
          </a:p>
          <a:p>
            <a:pPr algn="just"/>
            <a:endParaRPr lang="pt-BR" dirty="0">
              <a:solidFill>
                <a:srgbClr val="3C4043"/>
              </a:solidFill>
              <a:latin typeface="Arial Black" panose="020B0A04020102020204" pitchFamily="34" charset="0"/>
            </a:endParaRPr>
          </a:p>
          <a:p>
            <a:pPr algn="just"/>
            <a:endParaRPr lang="pt-BR" b="0" i="0" dirty="0">
              <a:solidFill>
                <a:srgbClr val="3C4043"/>
              </a:solidFill>
              <a:effectLst/>
              <a:latin typeface="Arial Black" panose="020B0A04020102020204" pitchFamily="34" charset="0"/>
            </a:endParaRPr>
          </a:p>
          <a:p>
            <a:pPr algn="just"/>
            <a:endParaRPr lang="pt-BR" dirty="0">
              <a:solidFill>
                <a:srgbClr val="3C4043"/>
              </a:solidFill>
              <a:latin typeface="Arial Black" panose="020B0A04020102020204" pitchFamily="34" charset="0"/>
            </a:endParaRPr>
          </a:p>
          <a:p>
            <a:pPr algn="just"/>
            <a:r>
              <a:rPr lang="pt-BR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Desvantagens: 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Deve-se </a:t>
            </a:r>
            <a:r>
              <a:rPr lang="pt-BR" b="0" i="0" dirty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saber a priori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e durante o cálculo, </a:t>
            </a:r>
            <a:r>
              <a:rPr lang="pt-BR" b="1" i="0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quais regiões do domínio exigirão maior resolução espacial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.</a:t>
            </a:r>
            <a:endParaRPr lang="pt-BR" dirty="0">
              <a:latin typeface="Arial Black" panose="020B0A040201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D3E4A48-FABC-8C67-627B-1ABE9A4FA193}"/>
              </a:ext>
            </a:extLst>
          </p:cNvPr>
          <p:cNvSpPr txBox="1"/>
          <p:nvPr/>
        </p:nvSpPr>
        <p:spPr>
          <a:xfrm>
            <a:off x="293914" y="1113105"/>
            <a:ext cx="117425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A </a:t>
            </a:r>
            <a:r>
              <a:rPr lang="pt-BR" sz="2400" b="1" i="1" u="sng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malha de grade aninhada mencionada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acima também pode ser </a:t>
            </a:r>
            <a:r>
              <a:rPr lang="pt-BR" sz="2400" b="0" i="1" u="sng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projetada para se mover com um sistema climático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(malha de grade móvel), como um ciclone, furacão, frente ou tempestade.</a:t>
            </a:r>
            <a:endParaRPr lang="pt-BR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758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923C3159-145A-6EE2-2013-C0222689B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E51FDA4-3445-ACE4-6B5A-1891C3190B93}"/>
              </a:ext>
            </a:extLst>
          </p:cNvPr>
          <p:cNvSpPr txBox="1"/>
          <p:nvPr/>
        </p:nvSpPr>
        <p:spPr>
          <a:xfrm>
            <a:off x="293914" y="1113105"/>
            <a:ext cx="117425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A </a:t>
            </a:r>
            <a:r>
              <a:rPr lang="pt-BR" sz="2400" b="1" i="1" u="sng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malha de grade aninhada mencionada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acima também pode ser </a:t>
            </a:r>
            <a:r>
              <a:rPr lang="pt-BR" sz="2400" b="0" i="1" u="sng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projetada para se mover com um sistema climático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(malha de grade móvel), como um ciclone, furacão, frente ou tempestade.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84DAAE3-B05D-9282-A38F-47B2DED20713}"/>
              </a:ext>
            </a:extLst>
          </p:cNvPr>
          <p:cNvSpPr txBox="1"/>
          <p:nvPr/>
        </p:nvSpPr>
        <p:spPr>
          <a:xfrm>
            <a:off x="534924" y="2551837"/>
            <a:ext cx="109865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Para </a:t>
            </a:r>
            <a:r>
              <a:rPr lang="pt-BR" b="0" i="0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melhorar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as técnicas de </a:t>
            </a:r>
            <a:r>
              <a:rPr lang="pt-BR" b="0" i="0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grade aninhada 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e </a:t>
            </a:r>
            <a:r>
              <a:rPr lang="pt-BR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grade móvel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as técnicas </a:t>
            </a:r>
            <a:r>
              <a:rPr lang="pt-BR" b="0" i="0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de malha de grade adaptativa 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foram propostas. </a:t>
            </a:r>
          </a:p>
          <a:p>
            <a:endParaRPr lang="pt-BR" dirty="0">
              <a:solidFill>
                <a:srgbClr val="3C4043"/>
              </a:solidFill>
              <a:latin typeface="Arial Black" panose="020B0A04020102020204" pitchFamily="34" charset="0"/>
            </a:endParaRPr>
          </a:p>
          <a:p>
            <a:endParaRPr lang="pt-BR" b="0" i="0" dirty="0">
              <a:solidFill>
                <a:srgbClr val="3C4043"/>
              </a:solidFill>
              <a:effectLst/>
              <a:latin typeface="Arial Black" panose="020B0A04020102020204" pitchFamily="34" charset="0"/>
            </a:endParaRPr>
          </a:p>
          <a:p>
            <a:r>
              <a:rPr lang="pt-BR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Pontos de grade podem ser adicionados 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de </a:t>
            </a:r>
            <a:r>
              <a:rPr lang="pt-BR" b="0" i="0" dirty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maneira estruturada através da colocação de grades múltiplas 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e talvez sobrepostas em escala mais fina no domínio (Berger e </a:t>
            </a:r>
            <a:r>
              <a:rPr lang="pt-BR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Oliger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1984).</a:t>
            </a:r>
            <a:endParaRPr lang="pt-BR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579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923C3159-145A-6EE2-2013-C0222689B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F6B7AA2-F990-98A3-34BF-C0498E89543F}"/>
              </a:ext>
            </a:extLst>
          </p:cNvPr>
          <p:cNvSpPr txBox="1"/>
          <p:nvPr/>
        </p:nvSpPr>
        <p:spPr>
          <a:xfrm>
            <a:off x="333756" y="2108183"/>
            <a:ext cx="116448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A Fig. 13.2 mostra um exemplo do uso de </a:t>
            </a:r>
            <a:r>
              <a:rPr lang="pt-BR" b="1" i="0" u="sng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4 malhas de grade adaptáveis</a:t>
            </a:r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para simular a </a:t>
            </a:r>
            <a:r>
              <a:rPr lang="pt-BR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evolução de uma corrente de densidade produzida por um resfriamento prescrito </a:t>
            </a:r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(</a:t>
            </a:r>
            <a:r>
              <a:rPr lang="pt-B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Skamarock</a:t>
            </a:r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et al. 1989; </a:t>
            </a:r>
            <a:r>
              <a:rPr lang="pt-B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Skamarock</a:t>
            </a:r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e </a:t>
            </a:r>
            <a:r>
              <a:rPr lang="pt-B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Klemp</a:t>
            </a:r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1993).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059528E-B8E6-610D-D407-53D5A6A0B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227" y="2970887"/>
            <a:ext cx="3621386" cy="302385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362B929-6BA3-3A06-5CB3-54D0958F5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98" y="3047840"/>
            <a:ext cx="3621386" cy="286994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109414C-67B9-C0DC-6A10-FDBED3B3AFBA}"/>
              </a:ext>
            </a:extLst>
          </p:cNvPr>
          <p:cNvSpPr txBox="1"/>
          <p:nvPr/>
        </p:nvSpPr>
        <p:spPr>
          <a:xfrm>
            <a:off x="339852" y="6140428"/>
            <a:ext cx="11638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Fig. 13.2: Campos de temperatura potencial em (a) 450 s e (b) 900 s em uma simulação de colapso de piscina fria usando malhas de grade adaptáveis. (Após </a:t>
            </a:r>
            <a:r>
              <a:rPr lang="pt-B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Skamarock</a:t>
            </a:r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1989) [De Lin 2007]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0A938F-5B2A-46B7-16B2-0A4602619026}"/>
              </a:ext>
            </a:extLst>
          </p:cNvPr>
          <p:cNvSpPr txBox="1"/>
          <p:nvPr/>
        </p:nvSpPr>
        <p:spPr>
          <a:xfrm>
            <a:off x="333756" y="1124051"/>
            <a:ext cx="6111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i="0" u="sng" dirty="0">
                <a:solidFill>
                  <a:srgbClr val="C00000"/>
                </a:solidFill>
                <a:effectLst/>
                <a:latin typeface="Roboto" panose="02000000000000000000" pitchFamily="2" charset="0"/>
              </a:rPr>
              <a:t>malhas de grade adaptáveis</a:t>
            </a:r>
            <a:r>
              <a:rPr lang="pt-BR" sz="2400" b="0" i="0" dirty="0">
                <a:solidFill>
                  <a:srgbClr val="C00000"/>
                </a:solidFill>
                <a:effectLst/>
                <a:latin typeface="Roboto" panose="02000000000000000000" pitchFamily="2" charset="0"/>
              </a:rPr>
              <a:t> </a:t>
            </a:r>
            <a:endParaRPr lang="pt-B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940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923C3159-145A-6EE2-2013-C0222689B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00A3B84-985F-0912-3882-E05C7E0341FA}"/>
              </a:ext>
            </a:extLst>
          </p:cNvPr>
          <p:cNvSpPr txBox="1"/>
          <p:nvPr/>
        </p:nvSpPr>
        <p:spPr>
          <a:xfrm>
            <a:off x="128073" y="2008140"/>
            <a:ext cx="116083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Regiões de </a:t>
            </a:r>
            <a:r>
              <a:rPr lang="pt-BR" sz="2400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fortes gradientes de temperatura potenciais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ao longo da frente de rajada e </a:t>
            </a:r>
            <a:r>
              <a:rPr lang="pt-BR" sz="2400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ondas de Kelvin-</a:t>
            </a:r>
            <a:r>
              <a:rPr lang="pt-BR" sz="2400" b="0" i="0" dirty="0" err="1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Helmholtz</a:t>
            </a:r>
            <a:r>
              <a:rPr lang="pt-BR" sz="2400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são bem simuladas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.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16D386-612B-1013-37C8-76F06E086E44}"/>
              </a:ext>
            </a:extLst>
          </p:cNvPr>
          <p:cNvSpPr txBox="1"/>
          <p:nvPr/>
        </p:nvSpPr>
        <p:spPr>
          <a:xfrm>
            <a:off x="291846" y="3794957"/>
            <a:ext cx="116083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Na </a:t>
            </a:r>
            <a:r>
              <a:rPr lang="pt-BR" sz="2400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malha de grade adaptável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um número fixo de </a:t>
            </a:r>
            <a:r>
              <a:rPr lang="pt-BR" sz="2400" b="0" i="0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pontos de grade ou pontos de colocação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também pode ser </a:t>
            </a:r>
            <a:r>
              <a:rPr lang="pt-BR" sz="2400" b="0" i="0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redistribuído de uma maneira predeterminada para fornecer aumento de resolução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localmente e, portanto, uma solução melhorada em certas regiões do domínio.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E8D9257-BB2B-E12B-E71E-60E4B828A3A3}"/>
              </a:ext>
            </a:extLst>
          </p:cNvPr>
          <p:cNvSpPr txBox="1"/>
          <p:nvPr/>
        </p:nvSpPr>
        <p:spPr>
          <a:xfrm>
            <a:off x="333756" y="1124051"/>
            <a:ext cx="6111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i="0" u="sng" dirty="0">
                <a:solidFill>
                  <a:srgbClr val="C00000"/>
                </a:solidFill>
                <a:effectLst/>
                <a:latin typeface="Roboto" panose="02000000000000000000" pitchFamily="2" charset="0"/>
              </a:rPr>
              <a:t>malhas de grade adaptáveis</a:t>
            </a:r>
            <a:r>
              <a:rPr lang="pt-BR" sz="2400" b="0" i="0" dirty="0">
                <a:solidFill>
                  <a:srgbClr val="C00000"/>
                </a:solidFill>
                <a:effectLst/>
                <a:latin typeface="Roboto" panose="02000000000000000000" pitchFamily="2" charset="0"/>
              </a:rPr>
              <a:t> </a:t>
            </a:r>
            <a:endParaRPr lang="pt-B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866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923C3159-145A-6EE2-2013-C0222689B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2B400E4-1852-8F86-D2AE-9F023E6BE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2267714"/>
            <a:ext cx="4252487" cy="440044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3AC344B-D272-23AF-1B84-F4A4E85E159D}"/>
              </a:ext>
            </a:extLst>
          </p:cNvPr>
          <p:cNvSpPr txBox="1"/>
          <p:nvPr/>
        </p:nvSpPr>
        <p:spPr>
          <a:xfrm>
            <a:off x="140208" y="1318816"/>
            <a:ext cx="11818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A Fig. 13.3 mostra uma simulação de </a:t>
            </a:r>
            <a:r>
              <a:rPr lang="pt-BR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frontogênese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cinemática, que é semelhante a um vórtice de </a:t>
            </a:r>
            <a:r>
              <a:rPr lang="pt-BR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Rankine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suavizado sendo </a:t>
            </a:r>
            <a:r>
              <a:rPr lang="pt-BR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advectado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por um campo estável e não divergente, usando esse tipo de </a:t>
            </a:r>
            <a:r>
              <a:rPr lang="pt-BR" b="0" i="0" u="sng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adaptação de grade dinâmica contínua estruturada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.</a:t>
            </a:r>
            <a:endParaRPr lang="pt-BR" dirty="0">
              <a:latin typeface="Arial Black" panose="020B0A040201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3B0C2C1-4E49-2FA5-FC11-0E4A39631C31}"/>
              </a:ext>
            </a:extLst>
          </p:cNvPr>
          <p:cNvSpPr txBox="1"/>
          <p:nvPr/>
        </p:nvSpPr>
        <p:spPr>
          <a:xfrm>
            <a:off x="5247132" y="2492196"/>
            <a:ext cx="671169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Fig. 13.3: </a:t>
            </a:r>
          </a:p>
          <a:p>
            <a:pPr marL="342900" indent="-342900" algn="just">
              <a:buAutoNum type="alphaLcParenBoth"/>
            </a:pPr>
            <a:r>
              <a:rPr lang="pt-BR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Solução exata de um escalar passivo Q </a:t>
            </a:r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em t = 4 s para uma </a:t>
            </a:r>
            <a:r>
              <a:rPr lang="pt-B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frontogênese</a:t>
            </a:r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cinemática sendo </a:t>
            </a:r>
            <a:r>
              <a:rPr lang="pt-B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advetada</a:t>
            </a:r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por um campo de fluxo estável e não divergente com estrutura semelhante à de um vórtice de </a:t>
            </a:r>
            <a:r>
              <a:rPr lang="pt-B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Rankine</a:t>
            </a:r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suavizado (</a:t>
            </a:r>
            <a:r>
              <a:rPr lang="pt-B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Doswell</a:t>
            </a:r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1984). </a:t>
            </a:r>
          </a:p>
          <a:p>
            <a:pPr marL="342900" indent="-342900" algn="just">
              <a:buAutoNum type="alphaLcParenBoth"/>
            </a:pPr>
            <a:endParaRPr lang="pt-BR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pPr marL="342900" indent="-342900" algn="just">
              <a:buAutoNum type="alphaLcParenBoth"/>
            </a:pPr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t-BR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Solução numérica </a:t>
            </a:r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para Q em t = 4 s em </a:t>
            </a:r>
            <a:r>
              <a:rPr lang="pt-BR" b="0" i="0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uma malha de grade uniforme fixa de 31x31</a:t>
            </a:r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. </a:t>
            </a:r>
          </a:p>
          <a:p>
            <a:pPr marL="342900" indent="-342900" algn="just">
              <a:buAutoNum type="alphaLcParenBoth"/>
            </a:pPr>
            <a:endParaRPr lang="pt-BR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pPr marL="342900" indent="-342900" algn="just">
              <a:buAutoNum type="alphaLcParenBoth"/>
            </a:pPr>
            <a:r>
              <a:rPr lang="pt-BR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Solução numérica </a:t>
            </a:r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para Q em t = 4 s usando uma </a:t>
            </a:r>
            <a:r>
              <a:rPr lang="pt-BR" b="0" i="0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adaptação de grade dinâmica contínua </a:t>
            </a:r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(CDGA). </a:t>
            </a:r>
          </a:p>
          <a:p>
            <a:pPr marL="342900" indent="-342900" algn="just">
              <a:buAutoNum type="alphaLcParenBoth"/>
            </a:pPr>
            <a:endParaRPr lang="pt-BR" dirty="0">
              <a:solidFill>
                <a:srgbClr val="3C4043"/>
              </a:solidFill>
              <a:latin typeface="Roboto" panose="02000000000000000000" pitchFamily="2" charset="0"/>
            </a:endParaRPr>
          </a:p>
          <a:p>
            <a:pPr marL="342900" indent="-342900" algn="just">
              <a:buAutoNum type="alphaLcParenBoth"/>
            </a:pPr>
            <a:r>
              <a:rPr lang="pt-BR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Distribuição de pontos de grade </a:t>
            </a:r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em t = 4 s com parâmetros padrão. (Adaptado após </a:t>
            </a:r>
            <a:r>
              <a:rPr lang="pt-B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Dietachmayer</a:t>
            </a:r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e </a:t>
            </a:r>
            <a:r>
              <a:rPr lang="pt-B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Droegemeier</a:t>
            </a:r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1992) [De Lin 2007]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D750943-FFCE-B227-735C-8A9D9CE0437D}"/>
              </a:ext>
            </a:extLst>
          </p:cNvPr>
          <p:cNvSpPr txBox="1"/>
          <p:nvPr/>
        </p:nvSpPr>
        <p:spPr>
          <a:xfrm>
            <a:off x="233172" y="907366"/>
            <a:ext cx="6111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i="0" u="sng" dirty="0">
                <a:solidFill>
                  <a:srgbClr val="C00000"/>
                </a:solidFill>
                <a:effectLst/>
                <a:latin typeface="Roboto" panose="02000000000000000000" pitchFamily="2" charset="0"/>
              </a:rPr>
              <a:t>malhas de grade adaptáveis</a:t>
            </a:r>
            <a:r>
              <a:rPr lang="pt-BR" sz="2400" b="0" i="0" dirty="0">
                <a:solidFill>
                  <a:srgbClr val="C00000"/>
                </a:solidFill>
                <a:effectLst/>
                <a:latin typeface="Roboto" panose="02000000000000000000" pitchFamily="2" charset="0"/>
              </a:rPr>
              <a:t> </a:t>
            </a:r>
            <a:endParaRPr lang="pt-B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9126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923C3159-145A-6EE2-2013-C0222689B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A64B83E-A90E-050D-3979-5267A44C5048}"/>
              </a:ext>
            </a:extLst>
          </p:cNvPr>
          <p:cNvSpPr txBox="1"/>
          <p:nvPr/>
        </p:nvSpPr>
        <p:spPr>
          <a:xfrm>
            <a:off x="0" y="1529911"/>
            <a:ext cx="12192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 Com ambos os pontos de grade 31x31, o </a:t>
            </a:r>
            <a:r>
              <a:rPr lang="pt-BR" sz="2400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resultado (Fig. 13.3c) usando CDGA (Fig. 13.3d)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é </a:t>
            </a:r>
            <a:r>
              <a:rPr lang="pt-BR" sz="2400" b="1" i="1" u="sng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muito melhor do que 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lang="pt-BR" sz="2400" b="0" i="0" dirty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malha de grade uniforme (Fig. 13.3b)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</a:t>
            </a:r>
            <a:r>
              <a:rPr lang="pt-BR" sz="2400" b="0" i="0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comparando com a solução exata (Fig. 13.3a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). </a:t>
            </a:r>
          </a:p>
          <a:p>
            <a:pPr algn="just"/>
            <a:endParaRPr lang="pt-BR" sz="2400" b="0" i="0" dirty="0">
              <a:solidFill>
                <a:srgbClr val="3C4043"/>
              </a:solidFill>
              <a:effectLst/>
              <a:latin typeface="Arial Black" panose="020B0A04020102020204" pitchFamily="34" charset="0"/>
            </a:endParaRPr>
          </a:p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 Uma </a:t>
            </a:r>
            <a:r>
              <a:rPr lang="pt-BR" sz="2400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limitação deste tipo de malha de grade adaptável estruturada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é que ela </a:t>
            </a:r>
            <a:r>
              <a:rPr lang="pt-BR" sz="2400" b="0" i="0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não é adequada para adaptação de grade dinâmica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porque a </a:t>
            </a:r>
            <a:r>
              <a:rPr lang="pt-BR" sz="2400" b="0" i="0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geração de grade requer um alto grau de interação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e </a:t>
            </a:r>
            <a:r>
              <a:rPr lang="pt-BR" sz="2400" b="0" i="0" dirty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experiência do usuário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. Assim, não é uma tarefa fácil aplicar este tipo de método para simulações de casos reais. </a:t>
            </a:r>
          </a:p>
          <a:p>
            <a:pPr algn="just"/>
            <a:endParaRPr lang="pt-BR" sz="2400" b="0" i="0" dirty="0">
              <a:solidFill>
                <a:srgbClr val="3C4043"/>
              </a:solidFill>
              <a:effectLst/>
              <a:latin typeface="Arial Black" panose="020B0A04020102020204" pitchFamily="34" charset="0"/>
            </a:endParaRPr>
          </a:p>
          <a:p>
            <a:pPr algn="just"/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 Para resolver o problema, </a:t>
            </a:r>
            <a:r>
              <a:rPr lang="pt-BR" sz="2400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a malha de grade não estruturada foi proposta para lidar com recursos de grande e pequena escala 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sem ter que envolver malha de grade aninhada.</a:t>
            </a:r>
          </a:p>
          <a:p>
            <a:pPr algn="just"/>
            <a:endParaRPr lang="pt-BR" sz="2400" b="0" i="0" dirty="0">
              <a:solidFill>
                <a:srgbClr val="3C4043"/>
              </a:solidFill>
              <a:effectLst/>
              <a:latin typeface="Arial Black" panose="020B0A040201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CDBA7FB-C633-0700-65D8-231AC633231E}"/>
              </a:ext>
            </a:extLst>
          </p:cNvPr>
          <p:cNvSpPr txBox="1"/>
          <p:nvPr/>
        </p:nvSpPr>
        <p:spPr>
          <a:xfrm>
            <a:off x="199286" y="1005390"/>
            <a:ext cx="6111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i="0" u="sng" dirty="0">
                <a:solidFill>
                  <a:srgbClr val="C00000"/>
                </a:solidFill>
                <a:effectLst/>
                <a:latin typeface="Roboto" panose="02000000000000000000" pitchFamily="2" charset="0"/>
              </a:rPr>
              <a:t>malhas de grade adaptáveis</a:t>
            </a:r>
            <a:r>
              <a:rPr lang="pt-BR" sz="2400" b="0" i="0" dirty="0">
                <a:solidFill>
                  <a:srgbClr val="C00000"/>
                </a:solidFill>
                <a:effectLst/>
                <a:latin typeface="Roboto" panose="02000000000000000000" pitchFamily="2" charset="0"/>
              </a:rPr>
              <a:t> </a:t>
            </a:r>
            <a:endParaRPr lang="pt-B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2775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923C3159-145A-6EE2-2013-C0222689B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297AEFC-C1BD-320D-75A7-63A022BB7805}"/>
              </a:ext>
            </a:extLst>
          </p:cNvPr>
          <p:cNvSpPr txBox="1"/>
          <p:nvPr/>
        </p:nvSpPr>
        <p:spPr>
          <a:xfrm>
            <a:off x="333756" y="2356027"/>
            <a:ext cx="115670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8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 Uma desvantagem dessa abordagem é como resolver a parametrização física em várias escalas.</a:t>
            </a:r>
            <a:endParaRPr lang="pt-BR" sz="2800" dirty="0">
              <a:latin typeface="Arial Black" panose="020B0A040201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3B3E3A6-1FC0-EC5C-4AD4-76D6169DB791}"/>
              </a:ext>
            </a:extLst>
          </p:cNvPr>
          <p:cNvSpPr txBox="1"/>
          <p:nvPr/>
        </p:nvSpPr>
        <p:spPr>
          <a:xfrm>
            <a:off x="333756" y="1124051"/>
            <a:ext cx="6111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i="0" u="sng" dirty="0">
                <a:solidFill>
                  <a:srgbClr val="C00000"/>
                </a:solidFill>
                <a:effectLst/>
                <a:latin typeface="Roboto" panose="02000000000000000000" pitchFamily="2" charset="0"/>
              </a:rPr>
              <a:t>malhas de grade adaptáveis</a:t>
            </a:r>
            <a:r>
              <a:rPr lang="pt-BR" sz="2400" b="0" i="0" dirty="0">
                <a:solidFill>
                  <a:srgbClr val="C00000"/>
                </a:solidFill>
                <a:effectLst/>
                <a:latin typeface="Roboto" panose="02000000000000000000" pitchFamily="2" charset="0"/>
              </a:rPr>
              <a:t> </a:t>
            </a:r>
            <a:endParaRPr lang="pt-BR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1866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923C3159-145A-6EE2-2013-C0222689B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CB357D8-E314-0196-4AC7-99A72859B082}"/>
              </a:ext>
            </a:extLst>
          </p:cNvPr>
          <p:cNvSpPr txBox="1"/>
          <p:nvPr/>
        </p:nvSpPr>
        <p:spPr>
          <a:xfrm>
            <a:off x="388620" y="1113105"/>
            <a:ext cx="891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(g) Malha de grade deslocada (</a:t>
            </a:r>
            <a:r>
              <a:rPr lang="pt-BR" sz="2400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Staggered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)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C5F2C4A-07A5-56B2-1C26-EE98337FF3AB}"/>
              </a:ext>
            </a:extLst>
          </p:cNvPr>
          <p:cNvSpPr txBox="1"/>
          <p:nvPr/>
        </p:nvSpPr>
        <p:spPr>
          <a:xfrm>
            <a:off x="161544" y="1811533"/>
            <a:ext cx="1186891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 Quando um sistema de equações governantes com várias variáveis desconhecidas, </a:t>
            </a:r>
            <a:r>
              <a:rPr lang="pt-BR" sz="2000" b="0" i="0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como o sistema de águas rasas discutido </a:t>
            </a:r>
            <a:r>
              <a:rPr lang="pt-BR" sz="20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na seção 4.4 de Lin (2007), </a:t>
            </a:r>
            <a:r>
              <a:rPr lang="pt-BR" sz="2000" b="1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as variáveis não precisam necessariamente ser definidas nos mesmos pontos da grade</a:t>
            </a:r>
            <a:r>
              <a:rPr lang="pt-BR" sz="20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. </a:t>
            </a:r>
          </a:p>
          <a:p>
            <a:pPr algn="just"/>
            <a:endParaRPr lang="pt-BR" sz="2000" dirty="0">
              <a:solidFill>
                <a:srgbClr val="3C4043"/>
              </a:solidFill>
              <a:latin typeface="Arial Black" panose="020B0A04020102020204" pitchFamily="34" charset="0"/>
            </a:endParaRPr>
          </a:p>
          <a:p>
            <a:pPr algn="just"/>
            <a:r>
              <a:rPr lang="pt-BR" sz="20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Em vez disso, eles </a:t>
            </a:r>
            <a:r>
              <a:rPr lang="pt-BR" sz="2000" b="1" i="0" u="sng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podem ser deslocada um em relação ao outro</a:t>
            </a:r>
            <a:r>
              <a:rPr lang="pt-BR" sz="20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em diferentes pontos da grade. </a:t>
            </a:r>
          </a:p>
          <a:p>
            <a:pPr algn="just"/>
            <a:endParaRPr lang="pt-BR" sz="2000" dirty="0">
              <a:solidFill>
                <a:srgbClr val="3C4043"/>
              </a:solidFill>
              <a:latin typeface="Arial Black" panose="020B0A04020102020204" pitchFamily="34" charset="0"/>
            </a:endParaRPr>
          </a:p>
          <a:p>
            <a:pPr algn="just"/>
            <a:r>
              <a:rPr lang="pt-BR" sz="20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Esse tipo de sistema de grade é </a:t>
            </a:r>
            <a:r>
              <a:rPr lang="pt-BR" sz="2000" b="0" i="0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chamado de malha de grade deslocada</a:t>
            </a:r>
            <a:r>
              <a:rPr lang="pt-BR" sz="20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que é </a:t>
            </a:r>
            <a:r>
              <a:rPr lang="pt-BR" sz="2000" b="1" i="0" u="sng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motivada pela necessidade de preservar algumas relações de conservação</a:t>
            </a:r>
            <a:r>
              <a:rPr lang="pt-BR" sz="20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. </a:t>
            </a:r>
          </a:p>
          <a:p>
            <a:pPr algn="just"/>
            <a:endParaRPr lang="pt-BR" sz="2000" dirty="0">
              <a:solidFill>
                <a:srgbClr val="3C4043"/>
              </a:solidFill>
              <a:latin typeface="Arial Black" panose="020B0A04020102020204" pitchFamily="34" charset="0"/>
            </a:endParaRPr>
          </a:p>
          <a:p>
            <a:pPr algn="just"/>
            <a:r>
              <a:rPr lang="pt-BR" sz="20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o Por exemplo, Lilly (1961) propôs um sistema de grade deslocada que ajuda a preservar a energia cinética total. </a:t>
            </a:r>
          </a:p>
          <a:p>
            <a:pPr algn="just"/>
            <a:endParaRPr lang="pt-BR" sz="2000" dirty="0">
              <a:solidFill>
                <a:srgbClr val="3C4043"/>
              </a:solidFill>
              <a:latin typeface="Arial Black" panose="020B0A04020102020204" pitchFamily="34" charset="0"/>
            </a:endParaRPr>
          </a:p>
          <a:p>
            <a:pPr algn="just"/>
            <a:r>
              <a:rPr lang="pt-BR" sz="20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o Nesse </a:t>
            </a:r>
            <a:r>
              <a:rPr lang="pt-BR" sz="2000" b="0" i="0" dirty="0">
                <a:solidFill>
                  <a:srgbClr val="7030A0"/>
                </a:solidFill>
                <a:effectLst/>
                <a:latin typeface="Arial Black" panose="020B0A04020102020204" pitchFamily="34" charset="0"/>
              </a:rPr>
              <a:t>tipo de malha de grade</a:t>
            </a:r>
            <a:r>
              <a:rPr lang="pt-BR" sz="20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as </a:t>
            </a:r>
            <a:r>
              <a:rPr lang="pt-BR" sz="2000" b="1" i="1" u="sng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variáveis são deslocada umas em relação às outras</a:t>
            </a:r>
            <a:r>
              <a:rPr lang="pt-BR" sz="20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.</a:t>
            </a:r>
            <a:endParaRPr lang="pt-BR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4207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A711956B-A246-7FB6-81F0-0675540E8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872197"/>
            <a:ext cx="11963400" cy="5985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9725" indent="-339725"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As equações da </a:t>
            </a:r>
            <a:r>
              <a:rPr lang="pt-BR" altLang="pt-BR" sz="3200" dirty="0">
                <a:solidFill>
                  <a:srgbClr val="0070C0"/>
                </a:solidFill>
                <a:latin typeface="Calibri" panose="020F0502020204030204" pitchFamily="34" charset="0"/>
              </a:rPr>
              <a:t>dinâmica atmosférica </a:t>
            </a:r>
            <a:r>
              <a:rPr lang="pt-BR" altLang="pt-BR" sz="3200" dirty="0">
                <a:latin typeface="Calibri" panose="020F0502020204030204" pitchFamily="34" charset="0"/>
              </a:rPr>
              <a:t>descrevem </a:t>
            </a:r>
            <a:r>
              <a:rPr lang="pt-BR" altLang="pt-BR" sz="3200" dirty="0">
                <a:solidFill>
                  <a:srgbClr val="0070C0"/>
                </a:solidFill>
                <a:latin typeface="Calibri" panose="020F0502020204030204" pitchFamily="34" charset="0"/>
              </a:rPr>
              <a:t>vários tipos de ondas (</a:t>
            </a:r>
            <a:r>
              <a:rPr lang="pt-BR" altLang="pt-BR" dirty="0">
                <a:solidFill>
                  <a:srgbClr val="0070C0"/>
                </a:solidFill>
                <a:latin typeface="Calibri" panose="020F0502020204030204" pitchFamily="34" charset="0"/>
              </a:rPr>
              <a:t>https://www.ecmwf.int/sites/default/files/elibrary/2002/16926-atmospheric-waves.pdf</a:t>
            </a:r>
            <a:r>
              <a:rPr lang="pt-BR" altLang="pt-BR" sz="1800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  <a:r>
              <a:rPr lang="pt-BR" altLang="pt-BR" sz="3200" dirty="0">
                <a:solidFill>
                  <a:srgbClr val="0070C0"/>
                </a:solidFill>
                <a:latin typeface="Calibri" panose="020F0502020204030204" pitchFamily="34" charset="0"/>
              </a:rPr>
              <a:t>)</a:t>
            </a:r>
          </a:p>
          <a:p>
            <a:pPr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Ondas acústicas e </a:t>
            </a:r>
            <a:r>
              <a:rPr lang="pt-BR" altLang="pt-BR" sz="3200" dirty="0">
                <a:solidFill>
                  <a:srgbClr val="FF0000"/>
                </a:solidFill>
                <a:latin typeface="Calibri" panose="020F0502020204030204" pitchFamily="34" charset="0"/>
              </a:rPr>
              <a:t>??de gravidade?? </a:t>
            </a:r>
            <a:r>
              <a:rPr lang="pt-BR" altLang="pt-BR" sz="3200" b="1" u="sng" dirty="0">
                <a:latin typeface="Calibri" panose="020F0502020204030204" pitchFamily="34" charset="0"/>
              </a:rPr>
              <a:t>sem significado meteorológico</a:t>
            </a:r>
          </a:p>
          <a:p>
            <a:pPr algn="just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t-BR" altLang="pt-BR" sz="3200" dirty="0">
              <a:latin typeface="Calibri" panose="020F0502020204030204" pitchFamily="34" charset="0"/>
            </a:endParaRPr>
          </a:p>
          <a:p>
            <a:pPr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As primeiras (Ondas acústicas ) são filtradas (</a:t>
            </a:r>
            <a:r>
              <a:rPr lang="pt-BR" altLang="pt-BR" sz="3200" dirty="0">
                <a:solidFill>
                  <a:srgbClr val="FF0000"/>
                </a:solidFill>
                <a:latin typeface="Calibri" panose="020F0502020204030204" pitchFamily="34" charset="0"/>
              </a:rPr>
              <a:t>aproximação hidrostática</a:t>
            </a:r>
            <a:r>
              <a:rPr lang="pt-BR" altLang="pt-BR" sz="3200" dirty="0">
                <a:latin typeface="Calibri" panose="020F0502020204030204" pitchFamily="34" charset="0"/>
              </a:rPr>
              <a:t>)</a:t>
            </a:r>
          </a:p>
          <a:p>
            <a:pPr algn="just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pt-BR" altLang="pt-BR" sz="3200" dirty="0">
              <a:latin typeface="Calibri" panose="020F0502020204030204" pitchFamily="34" charset="0"/>
            </a:endParaRPr>
          </a:p>
          <a:p>
            <a:pPr algn="just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pt-BR" altLang="pt-BR" sz="3200" dirty="0">
                <a:latin typeface="Calibri" panose="020F0502020204030204" pitchFamily="34" charset="0"/>
              </a:rPr>
              <a:t>Entretanto os </a:t>
            </a:r>
            <a:r>
              <a:rPr lang="pt-BR" altLang="pt-BR" sz="3200" b="1" u="sng" dirty="0">
                <a:latin typeface="Calibri" panose="020F0502020204030204" pitchFamily="34" charset="0"/>
              </a:rPr>
              <a:t>termos que geram as ondas de gravidade</a:t>
            </a:r>
            <a:r>
              <a:rPr lang="pt-BR" altLang="pt-BR" sz="3200" b="1" dirty="0">
                <a:latin typeface="Calibri" panose="020F0502020204030204" pitchFamily="34" charset="0"/>
              </a:rPr>
              <a:t> </a:t>
            </a:r>
            <a:r>
              <a:rPr lang="pt-BR" altLang="pt-BR" sz="3200" dirty="0">
                <a:solidFill>
                  <a:srgbClr val="FF0000"/>
                </a:solidFill>
                <a:latin typeface="Calibri" panose="020F0502020204030204" pitchFamily="34" charset="0"/>
              </a:rPr>
              <a:t>são</a:t>
            </a:r>
            <a:r>
              <a:rPr lang="pt-BR" altLang="pt-BR" sz="3200" dirty="0">
                <a:latin typeface="Calibri" panose="020F0502020204030204" pitchFamily="34" charset="0"/>
              </a:rPr>
              <a:t> </a:t>
            </a:r>
            <a:r>
              <a:rPr lang="pt-BR" altLang="pt-BR" sz="3200" dirty="0">
                <a:solidFill>
                  <a:srgbClr val="FF0000"/>
                </a:solidFill>
                <a:latin typeface="Calibri" panose="020F0502020204030204" pitchFamily="34" charset="0"/>
              </a:rPr>
              <a:t>importantes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61E18F8-7AE1-42D5-A0B7-16DB5502D05E}"/>
              </a:ext>
            </a:extLst>
          </p:cNvPr>
          <p:cNvSpPr txBox="1"/>
          <p:nvPr/>
        </p:nvSpPr>
        <p:spPr>
          <a:xfrm>
            <a:off x="874059" y="99371"/>
            <a:ext cx="113179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pt-BR" altLang="pt-BR" sz="3200" dirty="0">
                <a:latin typeface="Arial Black" panose="020B0A04020102020204" pitchFamily="34" charset="0"/>
              </a:rPr>
              <a:t>Aproximações da Equação de </a:t>
            </a:r>
            <a:r>
              <a:rPr lang="pt-BR" altLang="pt-BR" sz="3200" dirty="0" err="1">
                <a:latin typeface="Arial Black" panose="020B0A04020102020204" pitchFamily="34" charset="0"/>
              </a:rPr>
              <a:t>Navier</a:t>
            </a:r>
            <a:r>
              <a:rPr lang="pt-BR" altLang="pt-BR" sz="3200" dirty="0">
                <a:latin typeface="Arial Black" panose="020B0A04020102020204" pitchFamily="34" charset="0"/>
              </a:rPr>
              <a:t>-Stokes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923C3159-145A-6EE2-2013-C0222689B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CB357D8-E314-0196-4AC7-99A72859B082}"/>
              </a:ext>
            </a:extLst>
          </p:cNvPr>
          <p:cNvSpPr txBox="1"/>
          <p:nvPr/>
        </p:nvSpPr>
        <p:spPr>
          <a:xfrm>
            <a:off x="388620" y="1113105"/>
            <a:ext cx="891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(g) Malha de grade deslocada (</a:t>
            </a:r>
            <a:r>
              <a:rPr lang="pt-BR" sz="2400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Staggered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)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E750BC1-4449-DC5D-5CF3-56A6378EDCF0}"/>
              </a:ext>
            </a:extLst>
          </p:cNvPr>
          <p:cNvSpPr txBox="1"/>
          <p:nvPr/>
        </p:nvSpPr>
        <p:spPr>
          <a:xfrm>
            <a:off x="388620" y="1745340"/>
            <a:ext cx="9669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Considere a equação de continuidade incompressível 2D,</a:t>
            </a:r>
            <a:endParaRPr lang="pt-BR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3657AC7-A9A0-222A-212C-A802B4456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57" y="2600064"/>
            <a:ext cx="8209743" cy="31540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0070537-7D1F-2789-F353-5951D161F484}"/>
                  </a:ext>
                </a:extLst>
              </p:cNvPr>
              <p:cNvSpPr txBox="1"/>
              <p:nvPr/>
            </p:nvSpPr>
            <p:spPr>
              <a:xfrm>
                <a:off x="8403336" y="1670363"/>
                <a:ext cx="1330236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0070537-7D1F-2789-F353-5951D161F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336" y="1670363"/>
                <a:ext cx="1330236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8F083F-19E1-FC91-028B-729448997A68}"/>
              </a:ext>
            </a:extLst>
          </p:cNvPr>
          <p:cNvSpPr txBox="1"/>
          <p:nvPr/>
        </p:nvSpPr>
        <p:spPr>
          <a:xfrm>
            <a:off x="84582" y="5754090"/>
            <a:ext cx="120228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Fig. 13.4: Um esquema de (a) uma malha de grade não deslocada e </a:t>
            </a:r>
          </a:p>
          <a:p>
            <a:pPr algn="just"/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(b) uma malha de grade deslocada para o cálculo de u e w com a equação de continuidade incompressível bidimensional.</a:t>
            </a:r>
            <a:endParaRPr lang="pt-BR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2708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923C3159-145A-6EE2-2013-C0222689B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CB357D8-E314-0196-4AC7-99A72859B082}"/>
              </a:ext>
            </a:extLst>
          </p:cNvPr>
          <p:cNvSpPr txBox="1"/>
          <p:nvPr/>
        </p:nvSpPr>
        <p:spPr>
          <a:xfrm>
            <a:off x="388620" y="1113105"/>
            <a:ext cx="891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(g) Malha de grade deslocada (</a:t>
            </a:r>
            <a:r>
              <a:rPr lang="pt-BR" sz="2400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Staggered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)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E750BC1-4449-DC5D-5CF3-56A6378EDCF0}"/>
              </a:ext>
            </a:extLst>
          </p:cNvPr>
          <p:cNvSpPr txBox="1"/>
          <p:nvPr/>
        </p:nvSpPr>
        <p:spPr>
          <a:xfrm>
            <a:off x="388620" y="1745340"/>
            <a:ext cx="7621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Grade deslocada em MPAS:</a:t>
            </a:r>
            <a:endParaRPr lang="pt-BR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0070537-7D1F-2789-F353-5951D161F484}"/>
                  </a:ext>
                </a:extLst>
              </p:cNvPr>
              <p:cNvSpPr txBox="1"/>
              <p:nvPr/>
            </p:nvSpPr>
            <p:spPr>
              <a:xfrm>
                <a:off x="8403336" y="1670363"/>
                <a:ext cx="1330236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0070537-7D1F-2789-F353-5951D161F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336" y="1670363"/>
                <a:ext cx="1330236" cy="526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D34EB6B5-EA16-A3B0-5C52-E1CA4CD90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606" y="2285242"/>
            <a:ext cx="2607398" cy="260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707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923C3159-145A-6EE2-2013-C0222689B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CB357D8-E314-0196-4AC7-99A72859B082}"/>
              </a:ext>
            </a:extLst>
          </p:cNvPr>
          <p:cNvSpPr txBox="1"/>
          <p:nvPr/>
        </p:nvSpPr>
        <p:spPr>
          <a:xfrm>
            <a:off x="388620" y="1113105"/>
            <a:ext cx="891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(g) Malha de grade deslocada (</a:t>
            </a:r>
            <a:r>
              <a:rPr lang="pt-BR" sz="2400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Staggered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)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252BEE-DD57-DDF3-5694-0D8F92A08A9C}"/>
              </a:ext>
            </a:extLst>
          </p:cNvPr>
          <p:cNvSpPr txBox="1"/>
          <p:nvPr/>
        </p:nvSpPr>
        <p:spPr>
          <a:xfrm>
            <a:off x="132588" y="1745340"/>
            <a:ext cx="11791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Para uma malha de grade não deslocada (Fig. 13.4a), uma forma de diferença finita simples pode ser escrita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BF8809C-FD89-D600-68B8-356B78DCAA02}"/>
                  </a:ext>
                </a:extLst>
              </p:cNvPr>
              <p:cNvSpPr txBox="1"/>
              <p:nvPr/>
            </p:nvSpPr>
            <p:spPr>
              <a:xfrm>
                <a:off x="827886" y="2949187"/>
                <a:ext cx="3756541" cy="6056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BF8809C-FD89-D600-68B8-356B78DCA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86" y="2949187"/>
                <a:ext cx="3756541" cy="605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16054CA-2552-4F31-C0AD-2A7D453F469C}"/>
                  </a:ext>
                </a:extLst>
              </p:cNvPr>
              <p:cNvSpPr txBox="1"/>
              <p:nvPr/>
            </p:nvSpPr>
            <p:spPr>
              <a:xfrm>
                <a:off x="721403" y="5744895"/>
                <a:ext cx="2986843" cy="618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16054CA-2552-4F31-C0AD-2A7D453F4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403" y="5744895"/>
                <a:ext cx="2986843" cy="618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E71DD88-A781-AAA4-CA86-0EEEAAC9761D}"/>
                  </a:ext>
                </a:extLst>
              </p:cNvPr>
              <p:cNvSpPr txBox="1"/>
              <p:nvPr/>
            </p:nvSpPr>
            <p:spPr>
              <a:xfrm>
                <a:off x="5172456" y="5744895"/>
                <a:ext cx="2986843" cy="618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E71DD88-A781-AAA4-CA86-0EEEAAC9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456" y="5744895"/>
                <a:ext cx="2986843" cy="6186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>
            <a:extLst>
              <a:ext uri="{FF2B5EF4-FFF2-40B4-BE49-F238E27FC236}">
                <a16:creationId xmlns:a16="http://schemas.microsoft.com/office/drawing/2014/main" id="{C87A4AEA-2395-DC16-BC93-178B680BD3FC}"/>
              </a:ext>
            </a:extLst>
          </p:cNvPr>
          <p:cNvSpPr txBox="1"/>
          <p:nvPr/>
        </p:nvSpPr>
        <p:spPr>
          <a:xfrm>
            <a:off x="388620" y="411480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onde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4FA8EEE-0F27-47FE-D272-E74A3128B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561" y="2807490"/>
            <a:ext cx="6409853" cy="2462543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F8C493D4-C56B-FB9C-336C-5C0EC5AB1DB0}"/>
              </a:ext>
            </a:extLst>
          </p:cNvPr>
          <p:cNvSpPr/>
          <p:nvPr/>
        </p:nvSpPr>
        <p:spPr>
          <a:xfrm>
            <a:off x="8857487" y="2698512"/>
            <a:ext cx="3204927" cy="2462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54440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5D7D00EC-6FF8-FEEA-9C8D-8D2FC27F0816}"/>
              </a:ext>
            </a:extLst>
          </p:cNvPr>
          <p:cNvSpPr/>
          <p:nvPr/>
        </p:nvSpPr>
        <p:spPr>
          <a:xfrm>
            <a:off x="0" y="872197"/>
            <a:ext cx="12192000" cy="703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pt-BR" dirty="0"/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923C3159-145A-6EE2-2013-C0222689B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CB357D8-E314-0196-4AC7-99A72859B082}"/>
              </a:ext>
            </a:extLst>
          </p:cNvPr>
          <p:cNvSpPr txBox="1"/>
          <p:nvPr/>
        </p:nvSpPr>
        <p:spPr>
          <a:xfrm>
            <a:off x="388620" y="1113105"/>
            <a:ext cx="891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(g) Malha de grade deslocada (</a:t>
            </a:r>
            <a:r>
              <a:rPr lang="pt-BR" sz="2400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Staggered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)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252BEE-DD57-DDF3-5694-0D8F92A08A9C}"/>
              </a:ext>
            </a:extLst>
          </p:cNvPr>
          <p:cNvSpPr txBox="1"/>
          <p:nvPr/>
        </p:nvSpPr>
        <p:spPr>
          <a:xfrm>
            <a:off x="132588" y="1745340"/>
            <a:ext cx="11791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Para uma malha de grade deslocada (Fig. 13.4b), uma forma de diferença finita simples pode ser escrita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DC4ADA3-F020-20AF-846D-26F83D9033E6}"/>
                  </a:ext>
                </a:extLst>
              </p:cNvPr>
              <p:cNvSpPr txBox="1"/>
              <p:nvPr/>
            </p:nvSpPr>
            <p:spPr>
              <a:xfrm>
                <a:off x="1618488" y="2917477"/>
                <a:ext cx="3756541" cy="6056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DC4ADA3-F020-20AF-846D-26F83D903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488" y="2917477"/>
                <a:ext cx="3756541" cy="605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F58B674-6BB9-9C08-0356-C54506B821FA}"/>
                  </a:ext>
                </a:extLst>
              </p:cNvPr>
              <p:cNvSpPr txBox="1"/>
              <p:nvPr/>
            </p:nvSpPr>
            <p:spPr>
              <a:xfrm>
                <a:off x="729615" y="5616471"/>
                <a:ext cx="107327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onde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pt-BR" b="0" i="1" dirty="0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é definido como localizado a meio caminho entre os pontos da grade em que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Roboto" panose="02000000000000000000" pitchFamily="2" charset="0"/>
                  </a:rPr>
                  <a:t> é definido.</a:t>
                </a:r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F58B674-6BB9-9C08-0356-C54506B82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15" y="5616471"/>
                <a:ext cx="10732770" cy="369332"/>
              </a:xfrm>
              <a:prstGeom prst="rect">
                <a:avLst/>
              </a:prstGeom>
              <a:blipFill>
                <a:blip r:embed="rId4"/>
                <a:stretch>
                  <a:fillRect l="-511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C3E8C7B3-4E64-CFFB-B075-C67AA3E6C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147" y="2641037"/>
            <a:ext cx="6409853" cy="2462543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50948B16-AF86-2AB7-D4F1-D10384FE94CA}"/>
              </a:ext>
            </a:extLst>
          </p:cNvPr>
          <p:cNvSpPr/>
          <p:nvPr/>
        </p:nvSpPr>
        <p:spPr>
          <a:xfrm>
            <a:off x="5782146" y="2581902"/>
            <a:ext cx="3204927" cy="2462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9535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923C3159-145A-6EE2-2013-C0222689B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CB357D8-E314-0196-4AC7-99A72859B082}"/>
              </a:ext>
            </a:extLst>
          </p:cNvPr>
          <p:cNvSpPr txBox="1"/>
          <p:nvPr/>
        </p:nvSpPr>
        <p:spPr>
          <a:xfrm>
            <a:off x="388620" y="1113105"/>
            <a:ext cx="891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(g) Malha de grade deslocada (</a:t>
            </a:r>
            <a:r>
              <a:rPr lang="pt-BR" sz="2400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Staggered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)</a:t>
            </a:r>
            <a:endParaRPr lang="pt-BR" sz="2400" dirty="0">
              <a:latin typeface="Arial Black" panose="020B0A04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FA422DDA-55E2-95CF-5FD9-36CB139F610C}"/>
                  </a:ext>
                </a:extLst>
              </p:cNvPr>
              <p:cNvSpPr txBox="1"/>
              <p:nvPr/>
            </p:nvSpPr>
            <p:spPr>
              <a:xfrm>
                <a:off x="388620" y="2123408"/>
                <a:ext cx="11535156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sz="28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Assim, </a:t>
                </a:r>
                <a:r>
                  <a:rPr lang="pt-BR" sz="2800" b="0" i="0" dirty="0">
                    <a:solidFill>
                      <a:srgbClr val="FF0000"/>
                    </a:solidFill>
                    <a:effectLst/>
                    <a:latin typeface="Arial Black" panose="020B0A04020102020204" pitchFamily="34" charset="0"/>
                  </a:rPr>
                  <a:t>deslocar as variáveis dependentes conforme </a:t>
                </a:r>
                <a:r>
                  <a:rPr lang="pt-BR" sz="28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dado por (13.1.4) </a:t>
                </a:r>
                <a:r>
                  <a:rPr lang="pt-BR" sz="2800" b="0" i="0" dirty="0">
                    <a:solidFill>
                      <a:srgbClr val="00B050"/>
                    </a:solidFill>
                    <a:effectLst/>
                    <a:latin typeface="Arial Black" panose="020B0A04020102020204" pitchFamily="34" charset="0"/>
                  </a:rPr>
                  <a:t>aumenta a resolução efetiva por um fator de dois</a:t>
                </a:r>
                <a:r>
                  <a:rPr lang="pt-BR" sz="28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, uma vez que as </a:t>
                </a:r>
                <a:r>
                  <a:rPr lang="pt-BR" sz="2800" b="1" i="0" u="sng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derivadas são definidas sobre um incremento </a:t>
                </a:r>
                <a14:m>
                  <m:oMath xmlns:m="http://schemas.openxmlformats.org/officeDocument/2006/math">
                    <m:r>
                      <a:rPr lang="el-GR" sz="2800" b="1" i="1" u="sng" dirty="0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</m:t>
                    </m:r>
                    <m:r>
                      <a:rPr lang="pt-BR" sz="2800" b="1" i="1" u="sng" dirty="0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pt-BR" sz="28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, por exemplo, em vez de </a:t>
                </a:r>
                <a14:m>
                  <m:oMath xmlns:m="http://schemas.openxmlformats.org/officeDocument/2006/math">
                    <m:r>
                      <a:rPr lang="pt-BR" sz="2800" b="0" i="0" dirty="0" smtClean="0">
                        <a:solidFill>
                          <a:srgbClr val="3C404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sz="2800" i="1" dirty="0">
                        <a:solidFill>
                          <a:srgbClr val="3C404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pt-BR" sz="2800" i="1" dirty="0">
                        <a:solidFill>
                          <a:srgbClr val="3C404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800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, mas sem exigir a média como em (13.1. 2).</a:t>
                </a:r>
                <a:endParaRPr lang="pt-BR" sz="2800" dirty="0"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FA422DDA-55E2-95CF-5FD9-36CB139F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" y="2123408"/>
                <a:ext cx="11535156" cy="2246769"/>
              </a:xfrm>
              <a:prstGeom prst="rect">
                <a:avLst/>
              </a:prstGeom>
              <a:blipFill>
                <a:blip r:embed="rId3"/>
                <a:stretch>
                  <a:fillRect l="-1110" t="-2710" r="-1057" b="-65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8061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923C3159-145A-6EE2-2013-C0222689B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CB357D8-E314-0196-4AC7-99A72859B082}"/>
              </a:ext>
            </a:extLst>
          </p:cNvPr>
          <p:cNvSpPr txBox="1"/>
          <p:nvPr/>
        </p:nvSpPr>
        <p:spPr>
          <a:xfrm>
            <a:off x="388620" y="1113105"/>
            <a:ext cx="891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(g) Malha de grade deslocada (</a:t>
            </a:r>
            <a:r>
              <a:rPr lang="pt-BR" sz="2400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Staggered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)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ED5ADB4-8C84-C965-C43F-086221965DCC}"/>
              </a:ext>
            </a:extLst>
          </p:cNvPr>
          <p:cNvSpPr txBox="1"/>
          <p:nvPr/>
        </p:nvSpPr>
        <p:spPr>
          <a:xfrm>
            <a:off x="388620" y="1745340"/>
            <a:ext cx="114985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 Para examinar a estabilidade computacional e a velocidade de fase associada a uma malha de grade deslocada, podemos considerar a aplicação do esquema de diferenças centradas no tempo e de segunda ordem para a versão bidimensional das equações de águas rasas, </a:t>
            </a:r>
            <a:r>
              <a:rPr lang="pt-BR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Eqs</a:t>
            </a:r>
            <a:r>
              <a:rPr lang="pt-B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. (4.4.21) e (4.4.23), com U=0 em uma malha de grade deslocada conforme mostrado na Fig. 13.5,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1A4965F-8CA6-50FE-F118-F427454B3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480" y="3116239"/>
            <a:ext cx="6313039" cy="286956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5E1B2A2-3382-2E48-2F2A-4020652AE09D}"/>
              </a:ext>
            </a:extLst>
          </p:cNvPr>
          <p:cNvSpPr txBox="1"/>
          <p:nvPr/>
        </p:nvSpPr>
        <p:spPr>
          <a:xfrm>
            <a:off x="1175004" y="5985803"/>
            <a:ext cx="9395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Fig. 13.5: A schematic of a staggered grid mesh for the shallow water system.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81611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923C3159-145A-6EE2-2013-C0222689B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CB357D8-E314-0196-4AC7-99A72859B082}"/>
              </a:ext>
            </a:extLst>
          </p:cNvPr>
          <p:cNvSpPr txBox="1"/>
          <p:nvPr/>
        </p:nvSpPr>
        <p:spPr>
          <a:xfrm>
            <a:off x="388620" y="1113105"/>
            <a:ext cx="891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(g) Malha de grade deslocada (</a:t>
            </a:r>
            <a:r>
              <a:rPr lang="pt-BR" sz="2400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Staggered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)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5E1B2A2-3382-2E48-2F2A-4020652AE09D}"/>
              </a:ext>
            </a:extLst>
          </p:cNvPr>
          <p:cNvSpPr txBox="1"/>
          <p:nvPr/>
        </p:nvSpPr>
        <p:spPr>
          <a:xfrm>
            <a:off x="1175004" y="5985803"/>
            <a:ext cx="9395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Fig. 13.5: A schematic of a staggered grid mesh for the shallow water system. 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1382366-E848-8D2D-00BD-E61039298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72" y="3361200"/>
            <a:ext cx="8389620" cy="262460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7D6D4E0-F5A2-C8B9-B212-C61112EED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734" y="1486103"/>
            <a:ext cx="6102096" cy="194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533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923C3159-145A-6EE2-2013-C0222689B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CB357D8-E314-0196-4AC7-99A72859B082}"/>
              </a:ext>
            </a:extLst>
          </p:cNvPr>
          <p:cNvSpPr txBox="1"/>
          <p:nvPr/>
        </p:nvSpPr>
        <p:spPr>
          <a:xfrm>
            <a:off x="388620" y="1113105"/>
            <a:ext cx="891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(g) Malha de grade deslocada (</a:t>
            </a:r>
            <a:r>
              <a:rPr lang="pt-BR" sz="2400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Staggered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)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3B8218A-ECE2-800B-D978-CF21ADEA298A}"/>
              </a:ext>
            </a:extLst>
          </p:cNvPr>
          <p:cNvSpPr txBox="1"/>
          <p:nvPr/>
        </p:nvSpPr>
        <p:spPr>
          <a:xfrm>
            <a:off x="242316" y="1745340"/>
            <a:ext cx="11928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Pode-se derivar que a dispersão computacional ou discreta relação para o sistema acima é</a:t>
            </a:r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B8D3D2F-7F24-0BC8-0CE0-DB880919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16" y="2308580"/>
            <a:ext cx="10401009" cy="1174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F85294F-FE93-5757-1C94-2A494F29BBF4}"/>
                  </a:ext>
                </a:extLst>
              </p:cNvPr>
              <p:cNvSpPr txBox="1"/>
              <p:nvPr/>
            </p:nvSpPr>
            <p:spPr>
              <a:xfrm>
                <a:off x="-21337" y="3805839"/>
                <a:ext cx="12191999" cy="29147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onde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𝑐</m:t>
                    </m:r>
                    <m:r>
                      <a:rPr lang="pt-BR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𝑔𝐻</m:t>
                        </m:r>
                      </m:e>
                    </m:rad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são as velocidades da fase de águas rasas. Como as soluções do sistema de ondas bidimensionais de águas rasas são neutras, um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real é necessário. </a:t>
                </a:r>
              </a:p>
              <a:p>
                <a:pPr algn="just"/>
                <a:endParaRPr lang="pt-BR" dirty="0">
                  <a:solidFill>
                    <a:srgbClr val="3C4043"/>
                  </a:solidFill>
                  <a:latin typeface="Arial Black" panose="020B0A04020102020204" pitchFamily="34" charset="0"/>
                </a:endParaRPr>
              </a:p>
              <a:p>
                <a:pPr algn="just"/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Assim, uma </a:t>
                </a:r>
                <a:r>
                  <a:rPr lang="pt-BR" b="0" i="0" u="sng" dirty="0">
                    <a:solidFill>
                      <a:srgbClr val="FF0000"/>
                    </a:solidFill>
                    <a:effectLst/>
                    <a:latin typeface="Arial Black" panose="020B0A04020102020204" pitchFamily="34" charset="0"/>
                  </a:rPr>
                  <a:t>solução </a:t>
                </a:r>
                <a:r>
                  <a:rPr lang="pt-BR" u="sng" dirty="0">
                    <a:solidFill>
                      <a:srgbClr val="FF0000"/>
                    </a:solidFill>
                    <a:latin typeface="Arial Black" panose="020B0A04020102020204" pitchFamily="34" charset="0"/>
                  </a:rPr>
                  <a:t>estável para a grade deslocada 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requer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b="0" i="1" smtClean="0">
                            <a:solidFill>
                              <a:srgbClr val="3C404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rgbClr val="3C4043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pt-BR" b="0" i="1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pt-BR" i="1">
                            <a:solidFill>
                              <a:srgbClr val="3C404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i="1" smtClean="0">
                                <a:solidFill>
                                  <a:srgbClr val="3C404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solidFill>
                                  <a:srgbClr val="3C4043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pt-BR" b="0" i="1" smtClean="0">
                                <a:solidFill>
                                  <a:srgbClr val="3C40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pt-BR" b="0" i="1" smtClean="0">
                                <a:solidFill>
                                  <a:srgbClr val="3C40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pt-BR" i="1" smtClean="0">
                                <a:solidFill>
                                  <a:srgbClr val="3C40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pt-BR" b="0" i="1" smtClean="0">
                                <a:solidFill>
                                  <a:srgbClr val="3C40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pt-BR" i="1" smtClean="0">
                        <a:solidFill>
                          <a:srgbClr val="3C404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pt-BR" i="1" smtClean="0">
                            <a:solidFill>
                              <a:srgbClr val="3C40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rgbClr val="3C40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b="0" i="1" smtClean="0">
                            <a:solidFill>
                              <a:srgbClr val="3C40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. Também pode ser derivado que o </a:t>
                </a:r>
                <a:r>
                  <a:rPr lang="pt-BR" b="0" i="0" u="sng" dirty="0">
                    <a:solidFill>
                      <a:srgbClr val="0070C0"/>
                    </a:solidFill>
                    <a:effectLst/>
                    <a:latin typeface="Arial Black" panose="020B0A04020102020204" pitchFamily="34" charset="0"/>
                  </a:rPr>
                  <a:t>critério de estabilidade para uma malha de grade não deslocada 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é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i="1">
                            <a:solidFill>
                              <a:srgbClr val="3C404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solidFill>
                              <a:srgbClr val="3C4043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pt-BR" i="1">
                        <a:solidFill>
                          <a:srgbClr val="3C4043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pt-BR" i="1">
                            <a:solidFill>
                              <a:srgbClr val="3C404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i="1">
                                <a:solidFill>
                                  <a:srgbClr val="3C404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solidFill>
                                  <a:srgbClr val="3C4043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pt-BR" i="1">
                                <a:solidFill>
                                  <a:srgbClr val="3C40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pt-BR" i="1">
                                <a:solidFill>
                                  <a:srgbClr val="3C40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pt-BR" i="1">
                                <a:solidFill>
                                  <a:srgbClr val="3C40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pt-BR" i="1">
                                <a:solidFill>
                                  <a:srgbClr val="3C404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pt-BR" i="1">
                        <a:solidFill>
                          <a:srgbClr val="3C404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b="0" i="1" smtClean="0">
                        <a:solidFill>
                          <a:srgbClr val="3C404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. </a:t>
                </a:r>
              </a:p>
              <a:p>
                <a:pPr algn="just"/>
                <a:endParaRPr lang="pt-BR" dirty="0">
                  <a:solidFill>
                    <a:srgbClr val="3C4043"/>
                  </a:solidFill>
                  <a:latin typeface="Arial Black" panose="020B0A04020102020204" pitchFamily="34" charset="0"/>
                </a:endParaRPr>
              </a:p>
              <a:p>
                <a:pPr algn="just"/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Portanto, o </a:t>
                </a:r>
                <a:r>
                  <a:rPr lang="pt-BR" b="1" i="1" u="sng" dirty="0">
                    <a:solidFill>
                      <a:srgbClr val="FF0000"/>
                    </a:solidFill>
                    <a:effectLst/>
                    <a:latin typeface="Arial Black" panose="020B0A04020102020204" pitchFamily="34" charset="0"/>
                  </a:rPr>
                  <a:t>intervalo de tempo máximo para um sistema de grade deslocada é metade do sistema de malha não deslocada 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correspondente, o que </a:t>
                </a:r>
                <a:r>
                  <a:rPr lang="pt-BR" b="1" i="1" u="sng" dirty="0">
                    <a:solidFill>
                      <a:srgbClr val="00B050"/>
                    </a:solidFill>
                    <a:effectLst/>
                    <a:latin typeface="Arial Black" panose="020B0A04020102020204" pitchFamily="34" charset="0"/>
                  </a:rPr>
                  <a:t>implica que o tempo computacional é quase o dobro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.</a:t>
                </a:r>
                <a:endParaRPr lang="pt-BR" dirty="0"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F85294F-FE93-5757-1C94-2A494F29B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337" y="3805839"/>
                <a:ext cx="12191999" cy="2914709"/>
              </a:xfrm>
              <a:prstGeom prst="rect">
                <a:avLst/>
              </a:prstGeom>
              <a:blipFill>
                <a:blip r:embed="rId4"/>
                <a:stretch>
                  <a:fillRect l="-400" r="-450" b="-25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186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923C3159-145A-6EE2-2013-C0222689B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CB357D8-E314-0196-4AC7-99A72859B082}"/>
              </a:ext>
            </a:extLst>
          </p:cNvPr>
          <p:cNvSpPr txBox="1"/>
          <p:nvPr/>
        </p:nvSpPr>
        <p:spPr>
          <a:xfrm>
            <a:off x="388620" y="1113105"/>
            <a:ext cx="891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(g) Malha de grade deslocada (</a:t>
            </a:r>
            <a:r>
              <a:rPr lang="pt-BR" sz="2400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Staggered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)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E07CCA4-514E-340C-ABBA-EAC9F45EB46E}"/>
              </a:ext>
            </a:extLst>
          </p:cNvPr>
          <p:cNvSpPr txBox="1"/>
          <p:nvPr/>
        </p:nvSpPr>
        <p:spPr>
          <a:xfrm>
            <a:off x="388620" y="1745340"/>
            <a:ext cx="11315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Este </a:t>
            </a:r>
            <a:r>
              <a:rPr lang="pt-BR" b="1" i="1" u="sng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requisito mais rigoroso no intervalo de tempo 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de integração </a:t>
            </a:r>
            <a:r>
              <a:rPr lang="pt-BR" b="1" i="0" u="sng" dirty="0">
                <a:solidFill>
                  <a:srgbClr val="00B050"/>
                </a:solidFill>
                <a:effectLst/>
                <a:latin typeface="Arial Black" panose="020B0A04020102020204" pitchFamily="34" charset="0"/>
              </a:rPr>
              <a:t>pode ser compensado 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por uma </a:t>
            </a:r>
            <a:r>
              <a:rPr lang="pt-BR" b="0" i="0" u="sng" dirty="0">
                <a:solidFill>
                  <a:srgbClr val="0070C0"/>
                </a:solidFill>
                <a:effectLst/>
                <a:latin typeface="Arial Black" panose="020B0A04020102020204" pitchFamily="34" charset="0"/>
              </a:rPr>
              <a:t>velocidade de fase computacional aprimorada ao usar uma malha de grade deslocada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, como mostrado na Fig. 13.6.</a:t>
            </a:r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BDE4F32-586D-9AEE-4A89-E484AF2D9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1" y="2981986"/>
            <a:ext cx="5543550" cy="3686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650705D3-7617-2FCC-A417-84E4A36BA646}"/>
                  </a:ext>
                </a:extLst>
              </p:cNvPr>
              <p:cNvSpPr txBox="1"/>
              <p:nvPr/>
            </p:nvSpPr>
            <p:spPr>
              <a:xfrm>
                <a:off x="5703951" y="2887682"/>
                <a:ext cx="6117336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Fig. 13.6: Velocidade de fase em função da </a:t>
                </a:r>
                <a:r>
                  <a:rPr lang="pt-BR" b="1" i="1" u="sng" dirty="0">
                    <a:solidFill>
                      <a:srgbClr val="00B050"/>
                    </a:solidFill>
                    <a:effectLst/>
                    <a:latin typeface="Arial Black" panose="020B0A04020102020204" pitchFamily="34" charset="0"/>
                  </a:rPr>
                  <a:t>resolução espacial para a solução exata (E), </a:t>
                </a:r>
              </a:p>
              <a:p>
                <a:pPr algn="just"/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Para:</a:t>
                </a:r>
              </a:p>
              <a:p>
                <a:pPr algn="just"/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derivada espacial de segunda ordem (2U) e </a:t>
                </a:r>
              </a:p>
              <a:p>
                <a:pPr algn="just"/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derivada espacial quarta ordem (4U) </a:t>
                </a:r>
              </a:p>
              <a:p>
                <a:pPr algn="just"/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em </a:t>
                </a:r>
                <a:r>
                  <a:rPr lang="pt-BR" b="1" i="0" dirty="0">
                    <a:solidFill>
                      <a:srgbClr val="0070C0"/>
                    </a:solidFill>
                    <a:effectLst/>
                    <a:latin typeface="Arial Black" panose="020B0A04020102020204" pitchFamily="34" charset="0"/>
                  </a:rPr>
                  <a:t>uma malha de grade não </a:t>
                </a:r>
                <a:r>
                  <a:rPr lang="pt-BR" b="1" dirty="0">
                    <a:solidFill>
                      <a:srgbClr val="0070C0"/>
                    </a:solidFill>
                    <a:latin typeface="Arial Black" panose="020B0A04020102020204" pitchFamily="34" charset="0"/>
                  </a:rPr>
                  <a:t>deslocada</a:t>
                </a:r>
              </a:p>
              <a:p>
                <a:pPr algn="just"/>
                <a:endParaRPr lang="pt-BR" b="0" i="0" dirty="0">
                  <a:solidFill>
                    <a:srgbClr val="3C4043"/>
                  </a:solidFill>
                  <a:effectLst/>
                  <a:latin typeface="Arial Black" panose="020B0A04020102020204" pitchFamily="34" charset="0"/>
                </a:endParaRPr>
              </a:p>
              <a:p>
                <a:pPr algn="just"/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</a:t>
                </a:r>
                <a:r>
                  <a:rPr lang="pt-BR" dirty="0">
                    <a:solidFill>
                      <a:srgbClr val="3C4043"/>
                    </a:solidFill>
                    <a:latin typeface="Arial Black" panose="020B0A04020102020204" pitchFamily="34" charset="0"/>
                  </a:rPr>
                  <a:t>E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para derivadas espaciais de segunda ordem em uma </a:t>
                </a:r>
                <a:r>
                  <a:rPr lang="pt-BR" b="0" i="0" dirty="0">
                    <a:solidFill>
                      <a:srgbClr val="FF0000"/>
                    </a:solidFill>
                    <a:effectLst/>
                    <a:latin typeface="Arial Black" panose="020B0A04020102020204" pitchFamily="34" charset="0"/>
                  </a:rPr>
                  <a:t>malha de grade deslocada (2S)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. </a:t>
                </a:r>
              </a:p>
              <a:p>
                <a:pPr algn="just"/>
                <a:endParaRPr lang="pt-BR" dirty="0">
                  <a:solidFill>
                    <a:srgbClr val="3C4043"/>
                  </a:solidFill>
                  <a:latin typeface="Arial Black" panose="020B0A04020102020204" pitchFamily="34" charset="0"/>
                </a:endParaRPr>
              </a:p>
              <a:p>
                <a:pPr algn="just"/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O símbolo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solidFill>
                          <a:srgbClr val="3C4043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define um intervalo de grade. (Depois de </a:t>
                </a:r>
                <a:r>
                  <a:rPr lang="pt-BR" b="0" i="0" dirty="0" err="1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Durran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1998, com a gentil permissão da Springer </a:t>
                </a:r>
                <a:r>
                  <a:rPr lang="pt-BR" b="0" i="0" dirty="0" err="1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Sciences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</a:t>
                </a:r>
                <a:r>
                  <a:rPr lang="pt-BR" b="0" i="0" dirty="0" err="1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and</a:t>
                </a:r>
                <a:r>
                  <a:rPr lang="pt-BR" b="0" i="0" dirty="0">
                    <a:solidFill>
                      <a:srgbClr val="3C4043"/>
                    </a:solidFill>
                    <a:effectLst/>
                    <a:latin typeface="Arial Black" panose="020B0A04020102020204" pitchFamily="34" charset="0"/>
                  </a:rPr>
                  <a:t> Media.) [Lin 2007].</a:t>
                </a:r>
                <a:endParaRPr lang="pt-BR" dirty="0"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650705D3-7617-2FCC-A417-84E4A36BA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951" y="2887682"/>
                <a:ext cx="6117336" cy="3970318"/>
              </a:xfrm>
              <a:prstGeom prst="rect">
                <a:avLst/>
              </a:prstGeom>
              <a:blipFill>
                <a:blip r:embed="rId4"/>
                <a:stretch>
                  <a:fillRect l="-897" t="-922" r="-798" b="-153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8818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923C3159-145A-6EE2-2013-C0222689B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89839"/>
            <a:ext cx="8229600" cy="51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pt-BR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13.1.1 Sistemas de Malha</a:t>
            </a:r>
            <a:endParaRPr lang="pt-BR" altLang="pt-BR" sz="4400" dirty="0">
              <a:latin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CB357D8-E314-0196-4AC7-99A72859B082}"/>
              </a:ext>
            </a:extLst>
          </p:cNvPr>
          <p:cNvSpPr txBox="1"/>
          <p:nvPr/>
        </p:nvSpPr>
        <p:spPr>
          <a:xfrm>
            <a:off x="207253" y="958360"/>
            <a:ext cx="8919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(g) Malha de grade deslocada (</a:t>
            </a:r>
            <a:r>
              <a:rPr lang="pt-BR" sz="2400" b="0" i="0" dirty="0" err="1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Staggered</a:t>
            </a:r>
            <a:r>
              <a:rPr lang="pt-BR" sz="2400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)</a:t>
            </a:r>
            <a:endParaRPr lang="pt-BR" sz="2400" dirty="0">
              <a:latin typeface="Arial Black" panose="020B0A040201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E07CCA4-514E-340C-ABBA-EAC9F45EB46E}"/>
              </a:ext>
            </a:extLst>
          </p:cNvPr>
          <p:cNvSpPr txBox="1"/>
          <p:nvPr/>
        </p:nvSpPr>
        <p:spPr>
          <a:xfrm>
            <a:off x="207253" y="1420025"/>
            <a:ext cx="113157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A Fig. 13.7 mostra cinco malhas de grade propostas por Arakawa e Lamb (1977). Para malhas de grade deslocada, </a:t>
            </a:r>
            <a:r>
              <a:rPr lang="pt-BR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as malhas de grade B e C, que são </a:t>
            </a:r>
            <a:r>
              <a:rPr lang="pt-BR" b="0" i="0" dirty="0" err="1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freqüentemente</a:t>
            </a:r>
            <a:r>
              <a:rPr lang="pt-BR" b="0" i="0" dirty="0">
                <a:solidFill>
                  <a:srgbClr val="FF0000"/>
                </a:solidFill>
                <a:effectLst/>
                <a:latin typeface="Arial Black" panose="020B0A04020102020204" pitchFamily="34" charset="0"/>
              </a:rPr>
              <a:t> chamadas de grade Arakawa-B e grade Arakawa-C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 na comunidade de modelagem numérica, </a:t>
            </a:r>
            <a:r>
              <a:rPr lang="pt-BR" b="1" i="0" u="sng" dirty="0">
                <a:solidFill>
                  <a:srgbClr val="00B0F0"/>
                </a:solidFill>
                <a:effectLst/>
                <a:latin typeface="Arial Black" panose="020B0A04020102020204" pitchFamily="34" charset="0"/>
              </a:rPr>
              <a:t>podem preservar melhor a velocidade de fase e a velocidade de grupo </a:t>
            </a:r>
            <a:r>
              <a:rPr lang="pt-BR" b="0" i="0" dirty="0">
                <a:solidFill>
                  <a:srgbClr val="3C4043"/>
                </a:solidFill>
                <a:effectLst/>
                <a:latin typeface="Arial Black" panose="020B0A04020102020204" pitchFamily="34" charset="0"/>
              </a:rPr>
              <a:t>(Fig. 13.7).</a:t>
            </a:r>
            <a:endParaRPr lang="pt-BR" dirty="0">
              <a:latin typeface="Arial Black" panose="020B0A040201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748E5E5-9F24-79C2-D094-99C8D375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53" y="2946629"/>
            <a:ext cx="4383035" cy="391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108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6199</Words>
  <Application>Microsoft Office PowerPoint</Application>
  <PresentationFormat>Widescreen</PresentationFormat>
  <Paragraphs>807</Paragraphs>
  <Slides>100</Slides>
  <Notes>95</Notes>
  <HiddenSlides>0</HiddenSlides>
  <MMClips>0</MMClips>
  <ScaleCrop>false</ScaleCrop>
  <HeadingPairs>
    <vt:vector size="8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100</vt:i4>
      </vt:variant>
    </vt:vector>
  </HeadingPairs>
  <TitlesOfParts>
    <vt:vector size="110" baseType="lpstr">
      <vt:lpstr>Arial</vt:lpstr>
      <vt:lpstr>Arial Black</vt:lpstr>
      <vt:lpstr>Calibri</vt:lpstr>
      <vt:lpstr>Calibri Light</vt:lpstr>
      <vt:lpstr>Cambria Math</vt:lpstr>
      <vt:lpstr>Roboto</vt:lpstr>
      <vt:lpstr>Symbol</vt:lpstr>
      <vt:lpstr>Tahoma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kubota</dc:creator>
  <cp:lastModifiedBy>paulo kubota</cp:lastModifiedBy>
  <cp:revision>52</cp:revision>
  <dcterms:created xsi:type="dcterms:W3CDTF">2023-07-03T15:29:16Z</dcterms:created>
  <dcterms:modified xsi:type="dcterms:W3CDTF">2024-10-11T23:18:39Z</dcterms:modified>
</cp:coreProperties>
</file>